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Arimo Bold" charset="1" panose="020B0704020202020204"/>
      <p:regular r:id="rId33"/>
    </p:embeddedFont>
    <p:embeddedFont>
      <p:font typeface="Arimo" charset="1" panose="020B0604020202020204"/>
      <p:regular r:id="rId37"/>
    </p:embeddedFont>
    <p:embeddedFont>
      <p:font typeface="Arimo Italics" charset="1" panose="020B0604020202090204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notesMasters/notesMaster1.xml" Type="http://schemas.openxmlformats.org/officeDocument/2006/relationships/notesMaster"/><Relationship Id="rId35" Target="theme/theme2.xml" Type="http://schemas.openxmlformats.org/officeDocument/2006/relationships/theme"/><Relationship Id="rId36" Target="notesSlides/notesSlide1.xml" Type="http://schemas.openxmlformats.org/officeDocument/2006/relationships/notes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3.xml" Type="http://schemas.openxmlformats.org/officeDocument/2006/relationships/notesSlide"/><Relationship Id="rId41" Target="notesSlides/notesSlide4.xml" Type="http://schemas.openxmlformats.org/officeDocument/2006/relationships/notesSlide"/><Relationship Id="rId42" Target="notesSlides/notesSlide5.xml" Type="http://schemas.openxmlformats.org/officeDocument/2006/relationships/notesSlide"/><Relationship Id="rId43" Target="notesSlides/notesSlide6.xml" Type="http://schemas.openxmlformats.org/officeDocument/2006/relationships/notesSlide"/><Relationship Id="rId44" Target="notesSlides/notesSlide7.xml" Type="http://schemas.openxmlformats.org/officeDocument/2006/relationships/notesSlide"/><Relationship Id="rId45" Target="notesSlides/notesSlide8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52.jpeg" Type="http://schemas.openxmlformats.org/officeDocument/2006/relationships/image"/><Relationship Id="rId6" Target="../media/aAFYGf_EDi0.mp3" Type="http://schemas.microsoft.com/office/2007/relationships/media"/><Relationship Id="rId7" Target="../media/aAFYGf_EDi0.mp3" Type="http://schemas.openxmlformats.org/officeDocument/2006/relationships/audio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6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1.jpeg" Type="http://schemas.openxmlformats.org/officeDocument/2006/relationships/image"/><Relationship Id="rId4" Target="../media/image10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6.png" Type="http://schemas.openxmlformats.org/officeDocument/2006/relationships/image"/><Relationship Id="rId8" Target="../media/image2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25.png" Type="http://schemas.openxmlformats.org/officeDocument/2006/relationships/image"/><Relationship Id="rId4" Target="../media/image10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30.jpeg" Type="http://schemas.openxmlformats.org/officeDocument/2006/relationships/image"/><Relationship Id="rId4" Target="../media/image6.png" Type="http://schemas.openxmlformats.org/officeDocument/2006/relationships/image"/><Relationship Id="rId5" Target="../media/image3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3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36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6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3.png" Type="http://schemas.openxmlformats.org/officeDocument/2006/relationships/image"/><Relationship Id="rId4" Target="../media/image37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jpeg" Type="http://schemas.openxmlformats.org/officeDocument/2006/relationships/image"/><Relationship Id="rId4" Target="../media/image38.jpeg" Type="http://schemas.openxmlformats.org/officeDocument/2006/relationships/image"/><Relationship Id="rId5" Target="../media/image6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1.jpeg" Type="http://schemas.openxmlformats.org/officeDocument/2006/relationships/image"/><Relationship Id="rId4" Target="../media/image43.png" Type="http://schemas.openxmlformats.org/officeDocument/2006/relationships/image"/><Relationship Id="rId5" Target="../media/image11.pn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46.pn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49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6.pn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51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jpe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6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jpeg" Type="http://schemas.openxmlformats.org/officeDocument/2006/relationships/image"/><Relationship Id="rId4" Target="../media/image12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jpeg" Type="http://schemas.openxmlformats.org/officeDocument/2006/relationships/image"/><Relationship Id="rId4" Target="../media/image13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9.png" Type="http://schemas.openxmlformats.org/officeDocument/2006/relationships/image"/><Relationship Id="rId6" Target="../media/image17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8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78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616108" y="7038753"/>
            <a:ext cx="2296466" cy="22964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715" r="0" b="-715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43000" y="3320653"/>
            <a:ext cx="3675606" cy="73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INSPIRING THE NEXT GENERATION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3000" y="4342209"/>
            <a:ext cx="10001250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b="true" sz="87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Peninsula Youth</a:t>
            </a:r>
          </a:p>
          <a:p>
            <a:pPr algn="l">
              <a:lnSpc>
                <a:spcPts val="8352"/>
              </a:lnSpc>
            </a:pPr>
            <a:r>
              <a:rPr lang="en-US" b="true" sz="87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Curling Academy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3000" y="7029228"/>
            <a:ext cx="4223620" cy="1516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6"/>
              </a:lnSpc>
            </a:pPr>
            <a:r>
              <a:rPr lang="en-US" b="true" sz="3400">
                <a:solidFill>
                  <a:srgbClr val="061A40">
                    <a:alpha val="9098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Strategy. Skill. Teamwork. Fun.</a:t>
            </a:r>
          </a:p>
          <a:p>
            <a:pPr algn="l">
              <a:lnSpc>
                <a:spcPts val="3916"/>
              </a:lnSpc>
            </a:pPr>
            <a:r>
              <a:rPr lang="en-US" b="true" sz="3400">
                <a:solidFill>
                  <a:srgbClr val="061A40">
                    <a:alpha val="9098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 Home for Curling.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288589" y="6518551"/>
            <a:ext cx="2623985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 spc="2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SCAN TO FOLLOW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  <p:pic>
        <p:nvPicPr>
          <p:cNvPr name="Picture 13" id="13">
            <a:hlinkClick action="ppaction://media"/>
          </p:cNvPr>
          <p:cNvPicPr>
            <a:picLocks noChangeAspect="true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>
                  <p14:fade in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13"/>
                </p:tgtEl>
              </p:cBhvr>
            </p:cmd>
            <p:audio>
              <p:cMediaNode vol="100000" showWhenStopped="false">
                <p:cTn/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7226781" y="1306935"/>
            <a:ext cx="2954660" cy="52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b="true" sz="3300" spc="11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Fun Fact 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504591" y="2859143"/>
            <a:ext cx="11700815" cy="1458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When did curling first become an official medal sport at the Winter Olympics?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133600" y="5626017"/>
            <a:ext cx="12763776" cy="2364419"/>
            <a:chOff x="0" y="0"/>
            <a:chExt cx="17018368" cy="315255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85725"/>
              <a:ext cx="17018368" cy="1460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60"/>
                </a:lnSpc>
              </a:pPr>
              <a:r>
                <a:rPr lang="en-US" b="true" sz="8200" spc="-2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“1998 in Nagano Japan”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150008" y="2299348"/>
              <a:ext cx="14394396" cy="853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60"/>
                </a:lnSpc>
              </a:pPr>
              <a:r>
                <a:rPr lang="en-US" sz="4300" b="true">
                  <a:solidFill>
                    <a:srgbClr val="A5F3F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The oldest sport in the winter Olympics</a:t>
              </a:r>
              <a:r>
                <a:rPr lang="en-US" sz="4300">
                  <a:solidFill>
                    <a:srgbClr val="A5F3FC"/>
                  </a:solidFill>
                  <a:latin typeface="Arimo"/>
                  <a:ea typeface="Arimo"/>
                  <a:cs typeface="Arimo"/>
                  <a:sym typeface="Arimo"/>
                </a:rPr>
                <a:t>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0" id="10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" t="0" r="-36" b="-1"/>
              </a:stretch>
            </a:blipFill>
          </p:spPr>
        </p:sp>
      </p:grpSp>
      <p:sp>
        <p:nvSpPr>
          <p:cNvPr name="AutoShape 11" id="11"/>
          <p:cNvSpPr/>
          <p:nvPr/>
        </p:nvSpPr>
        <p:spPr>
          <a:xfrm>
            <a:off x="1676395" y="5044992"/>
            <a:ext cx="14859005" cy="0"/>
          </a:xfrm>
          <a:prstGeom prst="line">
            <a:avLst/>
          </a:prstGeom>
          <a:ln cap="rnd" w="114300">
            <a:solidFill>
              <a:srgbClr val="A5F3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092605" y="2572455"/>
            <a:ext cx="2059781" cy="2031997"/>
            <a:chOff x="0" y="0"/>
            <a:chExt cx="2746375" cy="27093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746375" cy="2709291"/>
            </a:xfrm>
            <a:custGeom>
              <a:avLst/>
              <a:gdLst/>
              <a:ahLst/>
              <a:cxnLst/>
              <a:rect r="r" b="b" t="t" l="l"/>
              <a:pathLst>
                <a:path h="2709291" w="2746375">
                  <a:moveTo>
                    <a:pt x="0" y="0"/>
                  </a:moveTo>
                  <a:lnTo>
                    <a:pt x="2746375" y="0"/>
                  </a:lnTo>
                  <a:lnTo>
                    <a:pt x="2746375" y="2709291"/>
                  </a:lnTo>
                  <a:lnTo>
                    <a:pt x="0" y="2709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684" r="0" b="-684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213" y="187728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0" y="847725"/>
            <a:ext cx="18288000" cy="378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 spc="1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A LEGACY OF EXCELLENCE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545431"/>
            <a:ext cx="18288000" cy="693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2"/>
              </a:lnSpc>
            </a:pPr>
            <a:r>
              <a:rPr lang="en-US" sz="54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THE HEART OF THE SPORT BEATS IN CANADA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91547" y="5135118"/>
            <a:ext cx="4599432" cy="4599432"/>
            <a:chOff x="0" y="0"/>
            <a:chExt cx="6132576" cy="61325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32576" cy="6132576"/>
            </a:xfrm>
            <a:custGeom>
              <a:avLst/>
              <a:gdLst/>
              <a:ahLst/>
              <a:cxnLst/>
              <a:rect r="r" b="b" t="t" l="l"/>
              <a:pathLst>
                <a:path h="6132576" w="6132576">
                  <a:moveTo>
                    <a:pt x="0" y="3066288"/>
                  </a:moveTo>
                  <a:cubicBezTo>
                    <a:pt x="0" y="1372870"/>
                    <a:pt x="1372870" y="0"/>
                    <a:pt x="3066288" y="0"/>
                  </a:cubicBezTo>
                  <a:cubicBezTo>
                    <a:pt x="4759706" y="0"/>
                    <a:pt x="6132576" y="1372870"/>
                    <a:pt x="6132576" y="3066288"/>
                  </a:cubicBezTo>
                  <a:cubicBezTo>
                    <a:pt x="6132576" y="4759706"/>
                    <a:pt x="4759706" y="6132576"/>
                    <a:pt x="3066288" y="6132576"/>
                  </a:cubicBezTo>
                  <a:cubicBezTo>
                    <a:pt x="1372870" y="6132576"/>
                    <a:pt x="0" y="4759706"/>
                    <a:pt x="0" y="306628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7432" cap="sq">
              <a:solidFill>
                <a:srgbClr val="A5F3FC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2748363" y="6101124"/>
            <a:ext cx="685800" cy="685800"/>
            <a:chOff x="0" y="0"/>
            <a:chExt cx="914400" cy="9144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041" r="0" b="-1041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939765" y="7158399"/>
            <a:ext cx="2354022" cy="57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625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TEAM BC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76763" y="7831103"/>
            <a:ext cx="3427972" cy="94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sz="1999" b="true">
                <a:solidFill>
                  <a:srgbClr val="FFFFFF">
                    <a:alpha val="69804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From local club fun to Provincial and National Champions.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397616" y="2550500"/>
            <a:ext cx="4956953" cy="4970545"/>
            <a:chOff x="0" y="0"/>
            <a:chExt cx="6609270" cy="662739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09334" cy="6627368"/>
            </a:xfrm>
            <a:custGeom>
              <a:avLst/>
              <a:gdLst/>
              <a:ahLst/>
              <a:cxnLst/>
              <a:rect r="r" b="b" t="t" l="l"/>
              <a:pathLst>
                <a:path h="6627368" w="6609334">
                  <a:moveTo>
                    <a:pt x="0" y="3313684"/>
                  </a:moveTo>
                  <a:cubicBezTo>
                    <a:pt x="0" y="1483614"/>
                    <a:pt x="1479550" y="0"/>
                    <a:pt x="3304667" y="0"/>
                  </a:cubicBezTo>
                  <a:cubicBezTo>
                    <a:pt x="5129784" y="0"/>
                    <a:pt x="6609334" y="1483614"/>
                    <a:pt x="6609334" y="3313684"/>
                  </a:cubicBezTo>
                  <a:cubicBezTo>
                    <a:pt x="6609334" y="5143754"/>
                    <a:pt x="5129784" y="6627368"/>
                    <a:pt x="3304667" y="6627368"/>
                  </a:cubicBezTo>
                  <a:cubicBezTo>
                    <a:pt x="1479550" y="6627368"/>
                    <a:pt x="0" y="5143754"/>
                    <a:pt x="0" y="3313684"/>
                  </a:cubicBezTo>
                  <a:close/>
                </a:path>
              </a:pathLst>
            </a:custGeom>
            <a:solidFill>
              <a:srgbClr val="A5F3FC">
                <a:alpha val="0"/>
              </a:srgbClr>
            </a:solidFill>
            <a:ln w="54864" cap="sq">
              <a:solidFill>
                <a:srgbClr val="A5F3FC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6682473" y="3323834"/>
            <a:ext cx="914400" cy="914400"/>
            <a:chOff x="0" y="0"/>
            <a:chExt cx="1219200" cy="1219200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12192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81" r="0" b="-781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5178925" y="4629150"/>
            <a:ext cx="377457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OLYMPIC GLORY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96548" y="5321703"/>
            <a:ext cx="4286250" cy="957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2000" b="true">
                <a:solidFill>
                  <a:srgbClr val="FFFFFF">
                    <a:alpha val="69804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Canada leads the world in Olympic medals and international titles since 1998.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368284" y="5129784"/>
            <a:ext cx="4599432" cy="4599432"/>
            <a:chOff x="0" y="0"/>
            <a:chExt cx="6132576" cy="613257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132576" cy="6132576"/>
            </a:xfrm>
            <a:custGeom>
              <a:avLst/>
              <a:gdLst/>
              <a:ahLst/>
              <a:cxnLst/>
              <a:rect r="r" b="b" t="t" l="l"/>
              <a:pathLst>
                <a:path h="6132576" w="6132576">
                  <a:moveTo>
                    <a:pt x="0" y="3066288"/>
                  </a:moveTo>
                  <a:cubicBezTo>
                    <a:pt x="0" y="1372870"/>
                    <a:pt x="1372870" y="0"/>
                    <a:pt x="3066288" y="0"/>
                  </a:cubicBezTo>
                  <a:cubicBezTo>
                    <a:pt x="4759706" y="0"/>
                    <a:pt x="6132576" y="1372870"/>
                    <a:pt x="6132576" y="3066288"/>
                  </a:cubicBezTo>
                  <a:cubicBezTo>
                    <a:pt x="6132576" y="4759706"/>
                    <a:pt x="4759706" y="6132576"/>
                    <a:pt x="3066288" y="6132576"/>
                  </a:cubicBezTo>
                  <a:cubicBezTo>
                    <a:pt x="1372870" y="6132576"/>
                    <a:pt x="0" y="4759706"/>
                    <a:pt x="0" y="306628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7432" cap="sq">
              <a:solidFill>
                <a:srgbClr val="A5F3FC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10325100" y="6095790"/>
            <a:ext cx="685800" cy="685800"/>
            <a:chOff x="0" y="0"/>
            <a:chExt cx="914400" cy="914400"/>
          </a:xfrm>
        </p:grpSpPr>
        <p:sp>
          <p:nvSpPr>
            <p:cNvPr name="Freeform 21" id="21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041" r="0" b="-1041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8709112" y="7163371"/>
            <a:ext cx="391777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GLOBAL LEADERS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953500" y="7825778"/>
            <a:ext cx="3429000" cy="957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2000" b="true">
                <a:solidFill>
                  <a:srgbClr val="FFFFFF">
                    <a:alpha val="69804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Setting the standard for excellence, strategy, and sportsmanship.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5" id="25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" t="0" r="-36" b="-1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2611100" y="2637968"/>
            <a:ext cx="5105400" cy="3403597"/>
            <a:chOff x="0" y="0"/>
            <a:chExt cx="6807200" cy="4538129"/>
          </a:xfrm>
        </p:grpSpPr>
        <p:sp>
          <p:nvSpPr>
            <p:cNvPr name="Freeform 27" id="27" descr="A person holding two trophies  Description automatically generated"/>
            <p:cNvSpPr/>
            <p:nvPr/>
          </p:nvSpPr>
          <p:spPr>
            <a:xfrm flipH="false" flipV="false" rot="0">
              <a:off x="0" y="0"/>
              <a:ext cx="6807200" cy="4538091"/>
            </a:xfrm>
            <a:custGeom>
              <a:avLst/>
              <a:gdLst/>
              <a:ahLst/>
              <a:cxnLst/>
              <a:rect r="r" b="b" t="t" l="l"/>
              <a:pathLst>
                <a:path h="4538091" w="6807200">
                  <a:moveTo>
                    <a:pt x="0" y="0"/>
                  </a:moveTo>
                  <a:lnTo>
                    <a:pt x="6807200" y="0"/>
                  </a:lnTo>
                  <a:lnTo>
                    <a:pt x="6807200" y="4538091"/>
                  </a:lnTo>
                  <a:lnTo>
                    <a:pt x="0" y="453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05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43000" y="1250413"/>
            <a:ext cx="8001000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THE PATHWAY TO EXCELLENCE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43000" y="2062420"/>
            <a:ext cx="8610600" cy="1816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9"/>
              </a:lnSpc>
            </a:pPr>
            <a:r>
              <a:rPr lang="en-US" sz="6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FROM CLUB TO TEAM BC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64556" y="4672574"/>
            <a:ext cx="4702874" cy="653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true" sz="40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Local Club Play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64556" y="5194440"/>
            <a:ext cx="5961311" cy="37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FFFFF">
                    <a:alpha val="69412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Where the passion begins in White Rock.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14538" y="6308331"/>
            <a:ext cx="4233862" cy="653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true" sz="40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Provincial Stage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09423" y="6911797"/>
            <a:ext cx="4961781" cy="37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FFFFF">
                    <a:alpha val="69412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Competing against the best in BC.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64556" y="7859020"/>
            <a:ext cx="4912519" cy="653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true" sz="40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National Champions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09381" y="8433016"/>
            <a:ext cx="5419279" cy="37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FFFFF">
                    <a:alpha val="69412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Representing BC on the global stage.</a:t>
            </a:r>
          </a:p>
        </p:txBody>
      </p:sp>
      <p:grpSp>
        <p:nvGrpSpPr>
          <p:cNvPr name="Group 12" id="12"/>
          <p:cNvGrpSpPr/>
          <p:nvPr/>
        </p:nvGrpSpPr>
        <p:grpSpPr>
          <a:xfrm rot="180000">
            <a:off x="10149583" y="648710"/>
            <a:ext cx="7321486" cy="8785860"/>
            <a:chOff x="0" y="0"/>
            <a:chExt cx="9761982" cy="11714480"/>
          </a:xfrm>
        </p:grpSpPr>
        <p:sp>
          <p:nvSpPr>
            <p:cNvPr name="Freeform 13" id="13" descr="preencoded.png"/>
            <p:cNvSpPr/>
            <p:nvPr/>
          </p:nvSpPr>
          <p:spPr>
            <a:xfrm flipH="false" flipV="false" rot="0">
              <a:off x="0" y="0"/>
              <a:ext cx="9761982" cy="11714480"/>
            </a:xfrm>
            <a:custGeom>
              <a:avLst/>
              <a:gdLst/>
              <a:ahLst/>
              <a:cxnLst/>
              <a:rect r="r" b="b" t="t" l="l"/>
              <a:pathLst>
                <a:path h="11714480" w="9761982">
                  <a:moveTo>
                    <a:pt x="0" y="0"/>
                  </a:moveTo>
                  <a:lnTo>
                    <a:pt x="9761982" y="0"/>
                  </a:lnTo>
                  <a:lnTo>
                    <a:pt x="9761982" y="11714480"/>
                  </a:lnTo>
                  <a:lnTo>
                    <a:pt x="0" y="11714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43" t="0" r="-943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94805" y="4825465"/>
            <a:ext cx="567928" cy="567928"/>
            <a:chOff x="0" y="0"/>
            <a:chExt cx="914400" cy="914400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041" r="0" b="-104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294805" y="6422093"/>
            <a:ext cx="567928" cy="567928"/>
            <a:chOff x="0" y="0"/>
            <a:chExt cx="914400" cy="914400"/>
          </a:xfrm>
        </p:grpSpPr>
        <p:sp>
          <p:nvSpPr>
            <p:cNvPr name="Freeform 17" id="17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041" r="0" b="-1041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57300" y="8060469"/>
            <a:ext cx="642938" cy="571500"/>
            <a:chOff x="0" y="0"/>
            <a:chExt cx="857250" cy="762000"/>
          </a:xfrm>
        </p:grpSpPr>
        <p:sp>
          <p:nvSpPr>
            <p:cNvPr name="Freeform 19" id="19" descr="preencoded.png"/>
            <p:cNvSpPr/>
            <p:nvPr/>
          </p:nvSpPr>
          <p:spPr>
            <a:xfrm flipH="false" flipV="false" rot="0">
              <a:off x="0" y="0"/>
              <a:ext cx="857250" cy="762000"/>
            </a:xfrm>
            <a:custGeom>
              <a:avLst/>
              <a:gdLst/>
              <a:ahLst/>
              <a:cxnLst/>
              <a:rect r="r" b="b" t="t" l="l"/>
              <a:pathLst>
                <a:path h="762000" w="857250">
                  <a:moveTo>
                    <a:pt x="0" y="0"/>
                  </a:moveTo>
                  <a:lnTo>
                    <a:pt x="857250" y="0"/>
                  </a:lnTo>
                  <a:lnTo>
                    <a:pt x="85725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57293"/>
            <a:ext cx="18621632" cy="10474671"/>
            <a:chOff x="0" y="0"/>
            <a:chExt cx="24828843" cy="13966228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828881" cy="13966189"/>
            </a:xfrm>
            <a:custGeom>
              <a:avLst/>
              <a:gdLst/>
              <a:ahLst/>
              <a:cxnLst/>
              <a:rect r="r" b="b" t="t" l="l"/>
              <a:pathLst>
                <a:path h="13966189" w="24828881">
                  <a:moveTo>
                    <a:pt x="0" y="0"/>
                  </a:moveTo>
                  <a:lnTo>
                    <a:pt x="24828881" y="0"/>
                  </a:lnTo>
                  <a:lnTo>
                    <a:pt x="24828881" y="13966189"/>
                  </a:lnTo>
                  <a:lnTo>
                    <a:pt x="0" y="1396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714500" y="1789176"/>
            <a:ext cx="12858750" cy="58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12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SKILLS FOR LIFE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14500" y="3114342"/>
            <a:ext cx="10782443" cy="3559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187"/>
              </a:lnSpc>
              <a:spcBef>
                <a:spcPct val="0"/>
              </a:spcBef>
            </a:pPr>
            <a:r>
              <a:rPr lang="en-US" b="true" sz="8700" spc="-3" strike="noStrike" u="non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How does Curling Build Future Leaders?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830623" y="124958"/>
            <a:ext cx="5457349" cy="6069330"/>
            <a:chOff x="0" y="0"/>
            <a:chExt cx="7276465" cy="8092440"/>
          </a:xfrm>
        </p:grpSpPr>
        <p:sp>
          <p:nvSpPr>
            <p:cNvPr name="Freeform 7" id="7" descr="A group of people posing with medals  Description automatically generated"/>
            <p:cNvSpPr/>
            <p:nvPr/>
          </p:nvSpPr>
          <p:spPr>
            <a:xfrm flipH="false" flipV="false" rot="0">
              <a:off x="0" y="0"/>
              <a:ext cx="7276465" cy="8092440"/>
            </a:xfrm>
            <a:custGeom>
              <a:avLst/>
              <a:gdLst/>
              <a:ahLst/>
              <a:cxnLst/>
              <a:rect r="r" b="b" t="t" l="l"/>
              <a:pathLst>
                <a:path h="8092440" w="7276465">
                  <a:moveTo>
                    <a:pt x="0" y="0"/>
                  </a:moveTo>
                  <a:lnTo>
                    <a:pt x="7276465" y="0"/>
                  </a:lnTo>
                  <a:lnTo>
                    <a:pt x="7276465" y="8092440"/>
                  </a:lnTo>
                  <a:lnTo>
                    <a:pt x="0" y="8092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</a:blip>
              <a:stretch>
                <a:fillRect l="-5606" t="0" r="-5606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830623" y="5879278"/>
            <a:ext cx="5791010" cy="4345019"/>
            <a:chOff x="0" y="0"/>
            <a:chExt cx="7721346" cy="5793359"/>
          </a:xfrm>
        </p:grpSpPr>
        <p:sp>
          <p:nvSpPr>
            <p:cNvPr name="Freeform 9" id="9" descr="A couple of girls holding a trophy  Description automatically generated"/>
            <p:cNvSpPr/>
            <p:nvPr/>
          </p:nvSpPr>
          <p:spPr>
            <a:xfrm flipH="false" flipV="false" rot="0">
              <a:off x="0" y="0"/>
              <a:ext cx="7721346" cy="5793359"/>
            </a:xfrm>
            <a:custGeom>
              <a:avLst/>
              <a:gdLst/>
              <a:ahLst/>
              <a:cxnLst/>
              <a:rect r="r" b="b" t="t" l="l"/>
              <a:pathLst>
                <a:path h="5793359" w="7721346">
                  <a:moveTo>
                    <a:pt x="0" y="0"/>
                  </a:moveTo>
                  <a:lnTo>
                    <a:pt x="7721346" y="0"/>
                  </a:lnTo>
                  <a:lnTo>
                    <a:pt x="7721346" y="5793359"/>
                  </a:lnTo>
                  <a:lnTo>
                    <a:pt x="0" y="5793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999"/>
              </a:blip>
              <a:stretch>
                <a:fillRect l="-59" t="0" r="-59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545263" y="36547"/>
            <a:ext cx="285331" cy="10287000"/>
            <a:chOff x="0" y="0"/>
            <a:chExt cx="380441" cy="13716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049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0492">
                  <a:moveTo>
                    <a:pt x="0" y="0"/>
                  </a:moveTo>
                  <a:lnTo>
                    <a:pt x="380492" y="0"/>
                  </a:lnTo>
                  <a:lnTo>
                    <a:pt x="38049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5F3F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525000" y="9182100"/>
            <a:ext cx="2743200" cy="892693"/>
            <a:chOff x="0" y="0"/>
            <a:chExt cx="3657600" cy="1190257"/>
          </a:xfrm>
        </p:grpSpPr>
        <p:sp>
          <p:nvSpPr>
            <p:cNvPr name="Freeform 13" id="13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" t="0" r="-36" b="-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0" y="2105025"/>
            <a:ext cx="18288000" cy="4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b="true" sz="2799" spc="1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THE JOURNEY CONTINUES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203972"/>
            <a:ext cx="18288000" cy="2607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53"/>
              </a:lnSpc>
            </a:pPr>
            <a:r>
              <a:rPr lang="en-US" sz="99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From the Podium</a:t>
            </a:r>
          </a:p>
          <a:p>
            <a:pPr algn="ctr">
              <a:lnSpc>
                <a:spcPts val="10453"/>
              </a:lnSpc>
            </a:pPr>
            <a:r>
              <a:rPr lang="en-US" sz="99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to the Classroom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14625" y="6754825"/>
            <a:ext cx="12858750" cy="1331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7"/>
              </a:lnSpc>
            </a:pPr>
            <a:r>
              <a:rPr lang="en-US" sz="3800">
                <a:solidFill>
                  <a:srgbClr val="FFFFFF">
                    <a:alpha val="89412"/>
                  </a:srgbClr>
                </a:solidFill>
                <a:latin typeface="Arimo"/>
                <a:ea typeface="Arimo"/>
                <a:cs typeface="Arimo"/>
                <a:sym typeface="Arimo"/>
              </a:rPr>
              <a:t>How Olympic values of excellence and respect build</a:t>
            </a:r>
          </a:p>
          <a:p>
            <a:pPr algn="ctr">
              <a:lnSpc>
                <a:spcPts val="5107"/>
              </a:lnSpc>
            </a:pPr>
            <a:r>
              <a:rPr lang="en-US" sz="3800">
                <a:solidFill>
                  <a:srgbClr val="FFFFFF">
                    <a:alpha val="89412"/>
                  </a:srgbClr>
                </a:solidFill>
                <a:latin typeface="Arimo"/>
                <a:ea typeface="Arimo"/>
                <a:cs typeface="Arimo"/>
                <a:sym typeface="Arimo"/>
              </a:rPr>
              <a:t> the leaders of tomorrow.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743950" y="9243898"/>
            <a:ext cx="800100" cy="914400"/>
            <a:chOff x="0" y="0"/>
            <a:chExt cx="1066800" cy="1219200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10668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1066800">
                  <a:moveTo>
                    <a:pt x="0" y="0"/>
                  </a:moveTo>
                  <a:lnTo>
                    <a:pt x="1066800" y="0"/>
                  </a:lnTo>
                  <a:lnTo>
                    <a:pt x="10668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80" r="0" b="-68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0" id="10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" t="0" r="-36" b="-1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2972391" y="1573692"/>
            <a:ext cx="2038588" cy="35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 spc="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THE SKIP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6561" y="1880873"/>
            <a:ext cx="6630295" cy="1275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LEADERSHIP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57796" y="3304556"/>
            <a:ext cx="6685407" cy="4542282"/>
            <a:chOff x="0" y="0"/>
            <a:chExt cx="8913876" cy="60563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13876" cy="6056376"/>
            </a:xfrm>
            <a:custGeom>
              <a:avLst/>
              <a:gdLst/>
              <a:ahLst/>
              <a:cxnLst/>
              <a:rect r="r" b="b" t="t" l="l"/>
              <a:pathLst>
                <a:path h="6056376" w="8913876">
                  <a:moveTo>
                    <a:pt x="0" y="0"/>
                  </a:moveTo>
                  <a:lnTo>
                    <a:pt x="8913876" y="0"/>
                  </a:lnTo>
                  <a:lnTo>
                    <a:pt x="8913876" y="6056376"/>
                  </a:lnTo>
                  <a:lnTo>
                    <a:pt x="0" y="6056376"/>
                  </a:lnTo>
                  <a:close/>
                </a:path>
              </a:pathLst>
            </a:custGeom>
            <a:solidFill>
              <a:srgbClr val="000000"/>
            </a:solidFill>
            <a:ln w="146304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1143000" y="8090297"/>
            <a:ext cx="5715000" cy="51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Calling the Shots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3000" y="8758238"/>
            <a:ext cx="5715000" cy="73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0"/>
              </a:lnSpc>
            </a:pPr>
            <a:r>
              <a:rPr lang="en-US" sz="2300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Learn to strategize, communicate clearly, and lead your team to victory.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67758" y="1613525"/>
            <a:ext cx="3410417" cy="35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 spc="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THE SWEEPERS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87395" y="1920707"/>
            <a:ext cx="6171200" cy="1275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TEAMWORK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239079" y="3344389"/>
            <a:ext cx="6685407" cy="4542282"/>
            <a:chOff x="0" y="0"/>
            <a:chExt cx="8913876" cy="605637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913876" cy="6056376"/>
            </a:xfrm>
            <a:custGeom>
              <a:avLst/>
              <a:gdLst/>
              <a:ahLst/>
              <a:cxnLst/>
              <a:rect r="r" b="b" t="t" l="l"/>
              <a:pathLst>
                <a:path h="6056376" w="8913876">
                  <a:moveTo>
                    <a:pt x="0" y="0"/>
                  </a:moveTo>
                  <a:lnTo>
                    <a:pt x="8913876" y="0"/>
                  </a:lnTo>
                  <a:lnTo>
                    <a:pt x="8913876" y="6056376"/>
                  </a:lnTo>
                  <a:lnTo>
                    <a:pt x="0" y="6056376"/>
                  </a:lnTo>
                  <a:close/>
                </a:path>
              </a:pathLst>
            </a:custGeom>
            <a:solidFill>
              <a:srgbClr val="000000"/>
            </a:solidFill>
            <a:ln w="146304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9724282" y="8130130"/>
            <a:ext cx="5715000" cy="51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Sweeping</a:t>
            </a:r>
            <a:r>
              <a:rPr lang="en-US" sz="32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2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in Sync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24282" y="8798071"/>
            <a:ext cx="5715000" cy="73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0"/>
              </a:lnSpc>
            </a:pPr>
            <a:r>
              <a:rPr lang="en-US" sz="2300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Success depends on every player working together in perfect harmony.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835913" y="9220200"/>
            <a:ext cx="2616175" cy="227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8"/>
              </a:lnSpc>
            </a:pPr>
            <a:r>
              <a:rPr lang="en-US" b="true" sz="1200" spc="4">
                <a:solidFill>
                  <a:srgbClr val="061A40"/>
                </a:solidFill>
                <a:latin typeface="Arimo Bold"/>
                <a:ea typeface="Arimo Bold"/>
                <a:cs typeface="Arimo Bold"/>
                <a:sym typeface="Arimo Bold"/>
              </a:rPr>
              <a:t>WHICH ROLE FITS YOU?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724282" y="3596230"/>
            <a:ext cx="6171152" cy="4038600"/>
            <a:chOff x="0" y="0"/>
            <a:chExt cx="8228203" cy="5384800"/>
          </a:xfrm>
        </p:grpSpPr>
        <p:sp>
          <p:nvSpPr>
            <p:cNvPr name="Freeform 18" id="18" descr="A group of people on ice  Description automatically generated"/>
            <p:cNvSpPr/>
            <p:nvPr/>
          </p:nvSpPr>
          <p:spPr>
            <a:xfrm flipH="false" flipV="false" rot="0">
              <a:off x="0" y="0"/>
              <a:ext cx="8228203" cy="5384800"/>
            </a:xfrm>
            <a:custGeom>
              <a:avLst/>
              <a:gdLst/>
              <a:ahLst/>
              <a:cxnLst/>
              <a:rect r="r" b="b" t="t" l="l"/>
              <a:pathLst>
                <a:path h="5384800" w="8228203">
                  <a:moveTo>
                    <a:pt x="0" y="0"/>
                  </a:moveTo>
                  <a:lnTo>
                    <a:pt x="8228203" y="0"/>
                  </a:lnTo>
                  <a:lnTo>
                    <a:pt x="8228203" y="5384800"/>
                  </a:lnTo>
                  <a:lnTo>
                    <a:pt x="0" y="538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4941" r="0" b="-14941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6105407" y="781050"/>
            <a:ext cx="4762351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true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WHICH ROLE FITS YOU ?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1" id="21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" t="0" r="-36" b="-1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026243" y="3617709"/>
            <a:ext cx="5831757" cy="4043162"/>
            <a:chOff x="0" y="0"/>
            <a:chExt cx="7775677" cy="5390883"/>
          </a:xfrm>
        </p:grpSpPr>
        <p:sp>
          <p:nvSpPr>
            <p:cNvPr name="Freeform 23" id="23" descr="A group of men playing curling  Description automatically generated"/>
            <p:cNvSpPr/>
            <p:nvPr/>
          </p:nvSpPr>
          <p:spPr>
            <a:xfrm flipH="false" flipV="false" rot="0">
              <a:off x="0" y="0"/>
              <a:ext cx="7775702" cy="5390896"/>
            </a:xfrm>
            <a:custGeom>
              <a:avLst/>
              <a:gdLst/>
              <a:ahLst/>
              <a:cxnLst/>
              <a:rect r="r" b="b" t="t" l="l"/>
              <a:pathLst>
                <a:path h="5390896" w="7775702">
                  <a:moveTo>
                    <a:pt x="0" y="0"/>
                  </a:moveTo>
                  <a:lnTo>
                    <a:pt x="7775702" y="0"/>
                  </a:lnTo>
                  <a:lnTo>
                    <a:pt x="7775702" y="5390896"/>
                  </a:lnTo>
                  <a:lnTo>
                    <a:pt x="0" y="5390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9297" r="0" b="-9297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67306" y="1070420"/>
            <a:ext cx="7843647" cy="8146161"/>
            <a:chOff x="0" y="0"/>
            <a:chExt cx="10458196" cy="108615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458196" cy="10861548"/>
            </a:xfrm>
            <a:custGeom>
              <a:avLst/>
              <a:gdLst/>
              <a:ahLst/>
              <a:cxnLst/>
              <a:rect r="r" b="b" t="t" l="l"/>
              <a:pathLst>
                <a:path h="10861548" w="10458196">
                  <a:moveTo>
                    <a:pt x="0" y="0"/>
                  </a:moveTo>
                  <a:lnTo>
                    <a:pt x="10458196" y="0"/>
                  </a:lnTo>
                  <a:lnTo>
                    <a:pt x="10458196" y="10861548"/>
                  </a:lnTo>
                  <a:lnTo>
                    <a:pt x="0" y="10861548"/>
                  </a:lnTo>
                  <a:close/>
                </a:path>
              </a:pathLst>
            </a:custGeom>
            <a:solidFill>
              <a:srgbClr val="FFFFFF"/>
            </a:solidFill>
            <a:ln w="164592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9349721" y="1068591"/>
            <a:ext cx="8938222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MENTAL DEVELOPMENT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49721" y="1860933"/>
            <a:ext cx="8938222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5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CALM MINDS,</a:t>
            </a:r>
          </a:p>
          <a:p>
            <a:pPr algn="l">
              <a:lnSpc>
                <a:spcPts val="7200"/>
              </a:lnSpc>
            </a:pPr>
            <a:r>
              <a:rPr lang="en-US" sz="75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COLD ICE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261548" y="4326784"/>
            <a:ext cx="1176433" cy="1000125"/>
            <a:chOff x="0" y="0"/>
            <a:chExt cx="1568577" cy="1333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8577" cy="1333500"/>
            </a:xfrm>
            <a:custGeom>
              <a:avLst/>
              <a:gdLst/>
              <a:ahLst/>
              <a:cxnLst/>
              <a:rect r="r" b="b" t="t" l="l"/>
              <a:pathLst>
                <a:path h="1333500" w="1568577">
                  <a:moveTo>
                    <a:pt x="0" y="0"/>
                  </a:moveTo>
                  <a:lnTo>
                    <a:pt x="1568577" y="0"/>
                  </a:lnTo>
                  <a:lnTo>
                    <a:pt x="1568577" y="1333500"/>
                  </a:lnTo>
                  <a:lnTo>
                    <a:pt x="0" y="1333500"/>
                  </a:lnTo>
                  <a:close/>
                </a:path>
              </a:pathLst>
            </a:custGeom>
            <a:solidFill>
              <a:srgbClr val="3AA7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621183" y="4595222"/>
            <a:ext cx="457200" cy="457200"/>
            <a:chOff x="0" y="0"/>
            <a:chExt cx="609600" cy="609600"/>
          </a:xfrm>
        </p:grpSpPr>
        <p:sp>
          <p:nvSpPr>
            <p:cNvPr name="Freeform 11" id="11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10707033" y="4022493"/>
            <a:ext cx="6429375" cy="58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Unwavering Focus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07024" y="4618996"/>
            <a:ext cx="6429375" cy="85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9"/>
              </a:lnSpc>
            </a:pPr>
            <a:r>
              <a:rPr lang="en-US" sz="2699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Every stone requires total concentration and strategic foresight.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261548" y="6091828"/>
            <a:ext cx="1176433" cy="1000125"/>
            <a:chOff x="0" y="0"/>
            <a:chExt cx="1568577" cy="1333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68577" cy="1333500"/>
            </a:xfrm>
            <a:custGeom>
              <a:avLst/>
              <a:gdLst/>
              <a:ahLst/>
              <a:cxnLst/>
              <a:rect r="r" b="b" t="t" l="l"/>
              <a:pathLst>
                <a:path h="1333500" w="1568577">
                  <a:moveTo>
                    <a:pt x="0" y="0"/>
                  </a:moveTo>
                  <a:lnTo>
                    <a:pt x="1568577" y="0"/>
                  </a:lnTo>
                  <a:lnTo>
                    <a:pt x="1568577" y="1333500"/>
                  </a:lnTo>
                  <a:lnTo>
                    <a:pt x="0" y="1333500"/>
                  </a:lnTo>
                  <a:close/>
                </a:path>
              </a:pathLst>
            </a:custGeom>
            <a:solidFill>
              <a:srgbClr val="3AA7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678333" y="6363300"/>
            <a:ext cx="342900" cy="457200"/>
            <a:chOff x="0" y="0"/>
            <a:chExt cx="457200" cy="609600"/>
          </a:xfrm>
        </p:grpSpPr>
        <p:sp>
          <p:nvSpPr>
            <p:cNvPr name="Freeform 17" id="17" descr="preencoded.png"/>
            <p:cNvSpPr/>
            <p:nvPr/>
          </p:nvSpPr>
          <p:spPr>
            <a:xfrm flipH="false" flipV="false" rot="0">
              <a:off x="0" y="0"/>
              <a:ext cx="457200" cy="609600"/>
            </a:xfrm>
            <a:custGeom>
              <a:avLst/>
              <a:gdLst/>
              <a:ahLst/>
              <a:cxnLst/>
              <a:rect r="r" b="b" t="t" l="l"/>
              <a:pathLst>
                <a:path h="609600" w="457200">
                  <a:moveTo>
                    <a:pt x="0" y="0"/>
                  </a:moveTo>
                  <a:lnTo>
                    <a:pt x="457200" y="0"/>
                  </a:lnTo>
                  <a:lnTo>
                    <a:pt x="457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461" t="0" r="-1463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0707033" y="5862790"/>
            <a:ext cx="6429375" cy="58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Patience &amp; Control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07024" y="6459303"/>
            <a:ext cx="6969652" cy="85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9"/>
              </a:lnSpc>
            </a:pPr>
            <a:r>
              <a:rPr lang="en-US" sz="2699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Learning to stay calm under pressure and wait for the perfect shot.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9261567" y="7882190"/>
            <a:ext cx="1176433" cy="1000125"/>
            <a:chOff x="0" y="0"/>
            <a:chExt cx="1568577" cy="1333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568577" cy="1333500"/>
            </a:xfrm>
            <a:custGeom>
              <a:avLst/>
              <a:gdLst/>
              <a:ahLst/>
              <a:cxnLst/>
              <a:rect r="r" b="b" t="t" l="l"/>
              <a:pathLst>
                <a:path h="1333500" w="1568577">
                  <a:moveTo>
                    <a:pt x="0" y="0"/>
                  </a:moveTo>
                  <a:lnTo>
                    <a:pt x="1568577" y="0"/>
                  </a:lnTo>
                  <a:lnTo>
                    <a:pt x="1568577" y="1333500"/>
                  </a:lnTo>
                  <a:lnTo>
                    <a:pt x="0" y="1333500"/>
                  </a:lnTo>
                  <a:close/>
                </a:path>
              </a:pathLst>
            </a:custGeom>
            <a:solidFill>
              <a:srgbClr val="3AA7F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621183" y="8131378"/>
            <a:ext cx="457200" cy="457200"/>
            <a:chOff x="0" y="0"/>
            <a:chExt cx="609600" cy="609600"/>
          </a:xfrm>
        </p:grpSpPr>
        <p:sp>
          <p:nvSpPr>
            <p:cNvPr name="Freeform 23" id="23" descr="preencoded.png"/>
            <p:cNvSpPr/>
            <p:nvPr/>
          </p:nvSpPr>
          <p:spPr>
            <a:xfrm flipH="false" flipV="false" rot="0">
              <a:off x="0" y="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707024" y="7577900"/>
            <a:ext cx="6429375" cy="58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Lasting Confidence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707024" y="8174403"/>
            <a:ext cx="6794163" cy="85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9"/>
              </a:lnSpc>
            </a:pPr>
            <a:r>
              <a:rPr lang="en-US" sz="2699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Success on the ice builds self-belief that carries into school and life.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829486" y="1170756"/>
            <a:ext cx="5256276" cy="7884414"/>
            <a:chOff x="0" y="0"/>
            <a:chExt cx="7008368" cy="10512552"/>
          </a:xfrm>
        </p:grpSpPr>
        <p:sp>
          <p:nvSpPr>
            <p:cNvPr name="Freeform 27" id="27" descr="Women standing in front of a red and blue circle  Description automatically generated"/>
            <p:cNvSpPr/>
            <p:nvPr/>
          </p:nvSpPr>
          <p:spPr>
            <a:xfrm flipH="false" flipV="false" rot="0">
              <a:off x="0" y="0"/>
              <a:ext cx="7008368" cy="10512552"/>
            </a:xfrm>
            <a:custGeom>
              <a:avLst/>
              <a:gdLst/>
              <a:ahLst/>
              <a:cxnLst/>
              <a:rect r="r" b="b" t="t" l="l"/>
              <a:pathLst>
                <a:path h="10512552" w="7008368">
                  <a:moveTo>
                    <a:pt x="0" y="0"/>
                  </a:moveTo>
                  <a:lnTo>
                    <a:pt x="7008368" y="0"/>
                  </a:lnTo>
                  <a:lnTo>
                    <a:pt x="7008368" y="10512552"/>
                  </a:lnTo>
                  <a:lnTo>
                    <a:pt x="0" y="10512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9" id="29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" t="0" r="-36" b="-1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2000250" y="1558976"/>
            <a:ext cx="14287500" cy="51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 spc="12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THE NEXT CHAPTER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88122" y="2986691"/>
            <a:ext cx="14287500" cy="2397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87"/>
              </a:lnSpc>
              <a:spcBef>
                <a:spcPct val="0"/>
              </a:spcBef>
            </a:pPr>
            <a:r>
              <a:rPr lang="en-US" b="true" sz="8700" spc="-3" strike="noStrike" u="non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Could your Child be Our Next Champion?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164810" y="6210300"/>
            <a:ext cx="3958419" cy="3239052"/>
            <a:chOff x="0" y="0"/>
            <a:chExt cx="5277891" cy="4318737"/>
          </a:xfrm>
        </p:grpSpPr>
        <p:sp>
          <p:nvSpPr>
            <p:cNvPr name="Freeform 7" id="7" descr="Two women holding a flag  Description automatically generated"/>
            <p:cNvSpPr/>
            <p:nvPr/>
          </p:nvSpPr>
          <p:spPr>
            <a:xfrm flipH="false" flipV="false" rot="0">
              <a:off x="0" y="0"/>
              <a:ext cx="5277866" cy="4318762"/>
            </a:xfrm>
            <a:custGeom>
              <a:avLst/>
              <a:gdLst/>
              <a:ahLst/>
              <a:cxnLst/>
              <a:rect r="r" b="b" t="t" l="l"/>
              <a:pathLst>
                <a:path h="4318762" w="5277866">
                  <a:moveTo>
                    <a:pt x="0" y="0"/>
                  </a:moveTo>
                  <a:lnTo>
                    <a:pt x="5277866" y="0"/>
                  </a:lnTo>
                  <a:lnTo>
                    <a:pt x="5277866" y="4318762"/>
                  </a:lnTo>
                  <a:lnTo>
                    <a:pt x="0" y="4318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657" t="0" r="-4658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9" id="9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" t="0" r="-36" b="-1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05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7781294" y="1347413"/>
            <a:ext cx="2725412" cy="52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b="true" sz="3298" spc="11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Fun Fact 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01756" y="3023768"/>
            <a:ext cx="10794654" cy="1458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Which country creates the most curlers in the world?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209800" y="5754024"/>
            <a:ext cx="12594092" cy="2139178"/>
            <a:chOff x="0" y="0"/>
            <a:chExt cx="16792123" cy="285223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95250"/>
              <a:ext cx="7731227" cy="1614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32"/>
                </a:lnSpc>
              </a:pPr>
              <a:r>
                <a:rPr lang="en-US" b="true" sz="9500" spc="-3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“Canada”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941134" y="1820151"/>
              <a:ext cx="15850989" cy="1032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75"/>
                </a:lnSpc>
              </a:pPr>
              <a:r>
                <a:rPr lang="en-US" sz="5100" b="true">
                  <a:solidFill>
                    <a:srgbClr val="A5F3F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nurtures </a:t>
              </a:r>
              <a:r>
                <a:rPr lang="en-US" sz="5100" b="true">
                  <a:solidFill>
                    <a:srgbClr val="A5F3F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90% of the world's ice curlers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0" id="10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" t="0" r="-36" b="-1"/>
              </a:stretch>
            </a:blipFill>
          </p:spPr>
        </p:sp>
      </p:grpSp>
      <p:sp>
        <p:nvSpPr>
          <p:cNvPr name="AutoShape 11" id="11"/>
          <p:cNvSpPr/>
          <p:nvPr/>
        </p:nvSpPr>
        <p:spPr>
          <a:xfrm>
            <a:off x="1676395" y="5200650"/>
            <a:ext cx="14859005" cy="0"/>
          </a:xfrm>
          <a:prstGeom prst="line">
            <a:avLst/>
          </a:prstGeom>
          <a:ln cap="rnd" w="114300">
            <a:solidFill>
              <a:srgbClr val="A5F3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003501" y="2714254"/>
            <a:ext cx="2057400" cy="2077650"/>
            <a:chOff x="0" y="0"/>
            <a:chExt cx="2743200" cy="2770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743200" cy="2770251"/>
            </a:xfrm>
            <a:custGeom>
              <a:avLst/>
              <a:gdLst/>
              <a:ahLst/>
              <a:cxnLst/>
              <a:rect r="r" b="b" t="t" l="l"/>
              <a:pathLst>
                <a:path h="2770251" w="2743200">
                  <a:moveTo>
                    <a:pt x="0" y="0"/>
                  </a:moveTo>
                  <a:lnTo>
                    <a:pt x="2743200" y="0"/>
                  </a:lnTo>
                  <a:lnTo>
                    <a:pt x="2743200" y="2770251"/>
                  </a:lnTo>
                  <a:lnTo>
                    <a:pt x="0" y="2770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93" t="0" r="-493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10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20000">
            <a:off x="1175509" y="3948017"/>
            <a:ext cx="8114157" cy="5256657"/>
            <a:chOff x="0" y="0"/>
            <a:chExt cx="10818876" cy="70088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18876" cy="7008876"/>
            </a:xfrm>
            <a:custGeom>
              <a:avLst/>
              <a:gdLst/>
              <a:ahLst/>
              <a:cxnLst/>
              <a:rect r="r" b="b" t="t" l="l"/>
              <a:pathLst>
                <a:path h="7008876" w="10818876">
                  <a:moveTo>
                    <a:pt x="0" y="0"/>
                  </a:moveTo>
                  <a:lnTo>
                    <a:pt x="10818876" y="0"/>
                  </a:lnTo>
                  <a:lnTo>
                    <a:pt x="10818876" y="7008876"/>
                  </a:lnTo>
                  <a:lnTo>
                    <a:pt x="0" y="7008876"/>
                  </a:lnTo>
                  <a:close/>
                </a:path>
              </a:pathLst>
            </a:custGeom>
            <a:solidFill>
              <a:srgbClr val="FFFFFF"/>
            </a:solidFill>
            <a:ln w="146304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2549025" y="5143500"/>
            <a:ext cx="2763302" cy="2768308"/>
            <a:chOff x="0" y="0"/>
            <a:chExt cx="5458333" cy="54682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58333" cy="5468220"/>
            </a:xfrm>
            <a:custGeom>
              <a:avLst/>
              <a:gdLst/>
              <a:ahLst/>
              <a:cxnLst/>
              <a:rect r="r" b="b" t="t" l="l"/>
              <a:pathLst>
                <a:path h="5468220" w="5458333">
                  <a:moveTo>
                    <a:pt x="0" y="0"/>
                  </a:moveTo>
                  <a:lnTo>
                    <a:pt x="5458333" y="0"/>
                  </a:lnTo>
                  <a:lnTo>
                    <a:pt x="5458333" y="5468220"/>
                  </a:lnTo>
                  <a:lnTo>
                    <a:pt x="0" y="5468220"/>
                  </a:lnTo>
                  <a:close/>
                </a:path>
              </a:pathLst>
            </a:custGeom>
            <a:blipFill>
              <a:blip r:embed="rId3"/>
              <a:stretch>
                <a:fillRect l="0" t="-624" r="0" b="-62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-160200">
            <a:off x="1889417" y="4041324"/>
            <a:ext cx="6757416" cy="5070062"/>
            <a:chOff x="0" y="0"/>
            <a:chExt cx="9009888" cy="6760083"/>
          </a:xfrm>
        </p:grpSpPr>
        <p:sp>
          <p:nvSpPr>
            <p:cNvPr name="Freeform 9" id="9" descr="Two women holding a trophy  Description automatically generated"/>
            <p:cNvSpPr/>
            <p:nvPr/>
          </p:nvSpPr>
          <p:spPr>
            <a:xfrm flipH="false" flipV="false" rot="0">
              <a:off x="0" y="0"/>
              <a:ext cx="9009888" cy="6760083"/>
            </a:xfrm>
            <a:custGeom>
              <a:avLst/>
              <a:gdLst/>
              <a:ahLst/>
              <a:cxnLst/>
              <a:rect r="r" b="b" t="t" l="l"/>
              <a:pathLst>
                <a:path h="6760083" w="9009888">
                  <a:moveTo>
                    <a:pt x="0" y="0"/>
                  </a:moveTo>
                  <a:lnTo>
                    <a:pt x="9009888" y="0"/>
                  </a:lnTo>
                  <a:lnTo>
                    <a:pt x="9009888" y="6760083"/>
                  </a:lnTo>
                  <a:lnTo>
                    <a:pt x="0" y="6760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8" t="0" r="-68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1" id="11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" t="0" r="-36" b="-1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143000" y="867499"/>
            <a:ext cx="8915400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LOCAL SUCCESS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43000" y="1679505"/>
            <a:ext cx="14137521" cy="1080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75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FROM KIDS TO CHAMPIONS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430364" y="3788978"/>
            <a:ext cx="5000625" cy="8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799" b="true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JOIN US </a:t>
            </a:r>
            <a:r>
              <a:rPr lang="en-US" sz="2799" b="true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TO START YOUR JOURNEY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63520" y="6145082"/>
            <a:ext cx="4618349" cy="2519096"/>
            <a:chOff x="0" y="0"/>
            <a:chExt cx="6157798" cy="3358794"/>
          </a:xfrm>
        </p:grpSpPr>
        <p:sp>
          <p:nvSpPr>
            <p:cNvPr name="Freeform 5" id="5" descr="Cartoon of a child playing curling  Description automatically generated"/>
            <p:cNvSpPr/>
            <p:nvPr/>
          </p:nvSpPr>
          <p:spPr>
            <a:xfrm flipH="false" flipV="false" rot="0">
              <a:off x="0" y="0"/>
              <a:ext cx="6157849" cy="3358769"/>
            </a:xfrm>
            <a:custGeom>
              <a:avLst/>
              <a:gdLst/>
              <a:ahLst/>
              <a:cxnLst/>
              <a:rect r="r" b="b" t="t" l="l"/>
              <a:pathLst>
                <a:path h="3358769" w="6157849">
                  <a:moveTo>
                    <a:pt x="0" y="0"/>
                  </a:moveTo>
                  <a:lnTo>
                    <a:pt x="6157849" y="0"/>
                  </a:lnTo>
                  <a:lnTo>
                    <a:pt x="6157849" y="3358769"/>
                  </a:lnTo>
                  <a:lnTo>
                    <a:pt x="0" y="3358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7" id="7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" t="0" r="-36" b="-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548708" y="3028116"/>
            <a:ext cx="15869961" cy="2519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9"/>
              </a:lnSpc>
            </a:pPr>
            <a:r>
              <a:rPr lang="en-US" b="true" sz="9100" spc="-3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Why is</a:t>
            </a:r>
            <a:r>
              <a:rPr lang="en-US" b="true" sz="9100" spc="-3">
                <a:solidFill>
                  <a:srgbClr val="E1262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b="true" sz="9100" spc="-3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CURLING</a:t>
            </a:r>
            <a:r>
              <a:rPr lang="en-US" b="true" sz="9100" spc="-3">
                <a:solidFill>
                  <a:srgbClr val="E1262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b="true" sz="9100" spc="-3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the perfect sport for your child?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00250" y="1762382"/>
            <a:ext cx="14287500" cy="58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 spc="12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THE BIG QUESTION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14369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43000" y="1954806"/>
            <a:ext cx="8915400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YOUTH PROGRAMS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43000" y="2976362"/>
            <a:ext cx="8915400" cy="889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58"/>
              </a:lnSpc>
            </a:pPr>
            <a:r>
              <a:rPr lang="en-US" sz="85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Join the Fun</a:t>
            </a:r>
          </a:p>
        </p:txBody>
      </p:sp>
      <p:grpSp>
        <p:nvGrpSpPr>
          <p:cNvPr name="Group 6" id="6"/>
          <p:cNvGrpSpPr/>
          <p:nvPr/>
        </p:nvGrpSpPr>
        <p:grpSpPr>
          <a:xfrm rot="25500">
            <a:off x="1166147" y="7060131"/>
            <a:ext cx="5557085" cy="980896"/>
            <a:chOff x="0" y="0"/>
            <a:chExt cx="7409447" cy="13078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09434" cy="1307861"/>
            </a:xfrm>
            <a:custGeom>
              <a:avLst/>
              <a:gdLst/>
              <a:ahLst/>
              <a:cxnLst/>
              <a:rect r="r" b="b" t="t" l="l"/>
              <a:pathLst>
                <a:path h="1307861" w="7409434">
                  <a:moveTo>
                    <a:pt x="0" y="0"/>
                  </a:moveTo>
                  <a:lnTo>
                    <a:pt x="7409434" y="0"/>
                  </a:lnTo>
                  <a:lnTo>
                    <a:pt x="7409434" y="1307861"/>
                  </a:lnTo>
                  <a:lnTo>
                    <a:pt x="0" y="1307861"/>
                  </a:lnTo>
                  <a:close/>
                </a:path>
              </a:pathLst>
            </a:custGeom>
            <a:solidFill>
              <a:srgbClr val="3AA7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943680" y="2165547"/>
            <a:ext cx="7772400" cy="4239492"/>
            <a:chOff x="0" y="0"/>
            <a:chExt cx="10363200" cy="5652656"/>
          </a:xfrm>
        </p:grpSpPr>
        <p:sp>
          <p:nvSpPr>
            <p:cNvPr name="Freeform 9" id="9" descr="Cartoon of a couple of people playing curling  Description automatically generated"/>
            <p:cNvSpPr/>
            <p:nvPr/>
          </p:nvSpPr>
          <p:spPr>
            <a:xfrm flipH="false" flipV="false" rot="0">
              <a:off x="0" y="0"/>
              <a:ext cx="10363200" cy="5652643"/>
            </a:xfrm>
            <a:custGeom>
              <a:avLst/>
              <a:gdLst/>
              <a:ahLst/>
              <a:cxnLst/>
              <a:rect r="r" b="b" t="t" l="l"/>
              <a:pathLst>
                <a:path h="5652643" w="10363200">
                  <a:moveTo>
                    <a:pt x="0" y="0"/>
                  </a:moveTo>
                  <a:lnTo>
                    <a:pt x="10363200" y="0"/>
                  </a:lnTo>
                  <a:lnTo>
                    <a:pt x="10363200" y="5652643"/>
                  </a:lnTo>
                  <a:lnTo>
                    <a:pt x="0" y="5652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1" id="11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" t="0" r="-36" b="-1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943680" y="6852714"/>
            <a:ext cx="2393590" cy="239359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715" r="0" b="-71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43000" y="4054840"/>
            <a:ext cx="2784615" cy="8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0"/>
              </a:lnSpc>
            </a:pPr>
            <a:r>
              <a:rPr lang="en-US" sz="2898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Beginners Welcome!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54476" y="4091464"/>
            <a:ext cx="3072317" cy="8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0"/>
              </a:lnSpc>
            </a:pPr>
            <a:r>
              <a:rPr lang="en-US" sz="2898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No experience needed.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3000" y="5214957"/>
            <a:ext cx="6427015" cy="43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3"/>
              </a:lnSpc>
            </a:pPr>
            <a:r>
              <a:rPr lang="en-US" sz="2598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Open to all kids, cultures, and abilities.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3000" y="5797696"/>
            <a:ext cx="7394321" cy="876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3"/>
              </a:lnSpc>
            </a:pPr>
            <a:r>
              <a:rPr lang="en-US" sz="2598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We </a:t>
            </a:r>
            <a:r>
              <a:rPr lang="en-US" sz="2598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provide the equipment — you bring the energy!</a:t>
            </a:r>
          </a:p>
        </p:txBody>
      </p:sp>
      <p:sp>
        <p:nvSpPr>
          <p:cNvPr name="TextBox 18" id="18"/>
          <p:cNvSpPr txBox="true"/>
          <p:nvPr/>
        </p:nvSpPr>
        <p:spPr>
          <a:xfrm rot="25500">
            <a:off x="1414189" y="7179104"/>
            <a:ext cx="502692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GRADE 5 – 12,  </a:t>
            </a:r>
          </a:p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REGISTER DETAIL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2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0" y="1133475"/>
            <a:ext cx="18288000" cy="35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YOUTH OPPORTUNITY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693069"/>
            <a:ext cx="18288000" cy="85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BUCHANAN SCHOLARSHIP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15034" y="3692490"/>
            <a:ext cx="4313682" cy="4313682"/>
            <a:chOff x="0" y="0"/>
            <a:chExt cx="5751576" cy="57515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51576" cy="5751576"/>
            </a:xfrm>
            <a:custGeom>
              <a:avLst/>
              <a:gdLst/>
              <a:ahLst/>
              <a:cxnLst/>
              <a:rect r="r" b="b" t="t" l="l"/>
              <a:pathLst>
                <a:path h="5751576" w="5751576">
                  <a:moveTo>
                    <a:pt x="0" y="2875788"/>
                  </a:moveTo>
                  <a:cubicBezTo>
                    <a:pt x="0" y="1287526"/>
                    <a:pt x="1287526" y="0"/>
                    <a:pt x="2875788" y="0"/>
                  </a:cubicBezTo>
                  <a:cubicBezTo>
                    <a:pt x="4464050" y="0"/>
                    <a:pt x="5751576" y="1287526"/>
                    <a:pt x="5751576" y="2875788"/>
                  </a:cubicBezTo>
                  <a:cubicBezTo>
                    <a:pt x="5751576" y="4464050"/>
                    <a:pt x="4464050" y="5751576"/>
                    <a:pt x="2875788" y="5751576"/>
                  </a:cubicBezTo>
                  <a:cubicBezTo>
                    <a:pt x="1287526" y="5751576"/>
                    <a:pt x="0" y="4464050"/>
                    <a:pt x="0" y="287578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7432" cap="sq">
              <a:solidFill>
                <a:srgbClr val="A5F3FC"/>
              </a:solidFill>
              <a:prstDash val="solid"/>
              <a:miter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2422996" y="4748593"/>
            <a:ext cx="2384389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>
                    <a:alpha val="6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2ND PLACE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05613" y="5227225"/>
            <a:ext cx="3132534" cy="105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$2,000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45793" y="6566678"/>
            <a:ext cx="852154" cy="317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 spc="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AWARD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337389" y="2934392"/>
            <a:ext cx="5677526" cy="5677526"/>
            <a:chOff x="0" y="0"/>
            <a:chExt cx="7312152" cy="73121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312152" cy="7312152"/>
            </a:xfrm>
            <a:custGeom>
              <a:avLst/>
              <a:gdLst/>
              <a:ahLst/>
              <a:cxnLst/>
              <a:rect r="r" b="b" t="t" l="l"/>
              <a:pathLst>
                <a:path h="7312152" w="7312152">
                  <a:moveTo>
                    <a:pt x="0" y="3656076"/>
                  </a:moveTo>
                  <a:cubicBezTo>
                    <a:pt x="0" y="1636903"/>
                    <a:pt x="1636903" y="0"/>
                    <a:pt x="3656076" y="0"/>
                  </a:cubicBezTo>
                  <a:cubicBezTo>
                    <a:pt x="5675249" y="0"/>
                    <a:pt x="7312152" y="1636903"/>
                    <a:pt x="7312152" y="3656076"/>
                  </a:cubicBezTo>
                  <a:cubicBezTo>
                    <a:pt x="7312152" y="5675249"/>
                    <a:pt x="5675249" y="7312152"/>
                    <a:pt x="3656076" y="7312152"/>
                  </a:cubicBezTo>
                  <a:cubicBezTo>
                    <a:pt x="1636903" y="7312152"/>
                    <a:pt x="0" y="5675249"/>
                    <a:pt x="0" y="3656076"/>
                  </a:cubicBezTo>
                  <a:close/>
                </a:path>
              </a:pathLst>
            </a:custGeom>
            <a:solidFill>
              <a:srgbClr val="A5F3FC">
                <a:alpha val="0"/>
              </a:srgbClr>
            </a:solidFill>
            <a:ln w="54864" cap="sq">
              <a:solidFill>
                <a:srgbClr val="A5F3FC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8077073" y="4748593"/>
            <a:ext cx="2696506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>
                    <a:alpha val="6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1ST PLACE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77666" y="5316869"/>
            <a:ext cx="4132659" cy="1376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87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$3,000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17928" y="7020654"/>
            <a:ext cx="852154" cy="317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 spc="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AWARD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2559284" y="3692490"/>
            <a:ext cx="4313682" cy="4313682"/>
            <a:chOff x="0" y="0"/>
            <a:chExt cx="5751576" cy="575157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751576" cy="5751576"/>
            </a:xfrm>
            <a:custGeom>
              <a:avLst/>
              <a:gdLst/>
              <a:ahLst/>
              <a:cxnLst/>
              <a:rect r="r" b="b" t="t" l="l"/>
              <a:pathLst>
                <a:path h="5751576" w="5751576">
                  <a:moveTo>
                    <a:pt x="0" y="2875788"/>
                  </a:moveTo>
                  <a:cubicBezTo>
                    <a:pt x="0" y="1287526"/>
                    <a:pt x="1287526" y="0"/>
                    <a:pt x="2875788" y="0"/>
                  </a:cubicBezTo>
                  <a:cubicBezTo>
                    <a:pt x="4464050" y="0"/>
                    <a:pt x="5751576" y="1287526"/>
                    <a:pt x="5751576" y="2875788"/>
                  </a:cubicBezTo>
                  <a:cubicBezTo>
                    <a:pt x="5751576" y="4464050"/>
                    <a:pt x="4464050" y="5751576"/>
                    <a:pt x="2875788" y="5751576"/>
                  </a:cubicBezTo>
                  <a:cubicBezTo>
                    <a:pt x="1287526" y="5751576"/>
                    <a:pt x="0" y="4464050"/>
                    <a:pt x="0" y="287578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7432" cap="sq">
              <a:solidFill>
                <a:srgbClr val="A5F3FC"/>
              </a:solidFill>
              <a:prstDash val="solid"/>
              <a:miter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13624253" y="4712875"/>
            <a:ext cx="2401209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true">
                <a:solidFill>
                  <a:srgbClr val="FFFFFF">
                    <a:alpha val="6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3RD PLACE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214156" y="5227225"/>
            <a:ext cx="3003947" cy="105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$1,000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90043" y="6566678"/>
            <a:ext cx="852154" cy="317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 spc="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AWARD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3209096" y="6936905"/>
            <a:ext cx="812187" cy="802110"/>
          </a:xfrm>
          <a:custGeom>
            <a:avLst/>
            <a:gdLst/>
            <a:ahLst/>
            <a:cxnLst/>
            <a:rect r="r" b="b" t="t" l="l"/>
            <a:pathLst>
              <a:path h="802110" w="812187">
                <a:moveTo>
                  <a:pt x="0" y="0"/>
                </a:moveTo>
                <a:lnTo>
                  <a:pt x="812188" y="0"/>
                </a:lnTo>
                <a:lnTo>
                  <a:pt x="812188" y="802110"/>
                </a:lnTo>
                <a:lnTo>
                  <a:pt x="0" y="802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9" r="0" b="-39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8673408" y="3364651"/>
            <a:ext cx="941175" cy="1178309"/>
            <a:chOff x="0" y="0"/>
            <a:chExt cx="1254900" cy="157107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54887" cy="1571117"/>
            </a:xfrm>
            <a:custGeom>
              <a:avLst/>
              <a:gdLst/>
              <a:ahLst/>
              <a:cxnLst/>
              <a:rect r="r" b="b" t="t" l="l"/>
              <a:pathLst>
                <a:path h="1571117" w="1254887">
                  <a:moveTo>
                    <a:pt x="0" y="0"/>
                  </a:moveTo>
                  <a:lnTo>
                    <a:pt x="1254887" y="0"/>
                  </a:lnTo>
                  <a:lnTo>
                    <a:pt x="1254887" y="1571117"/>
                  </a:lnTo>
                  <a:lnTo>
                    <a:pt x="0" y="1571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" t="0" r="-3" b="2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4576403" y="7066150"/>
            <a:ext cx="496910" cy="632003"/>
            <a:chOff x="0" y="0"/>
            <a:chExt cx="662546" cy="84267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62559" cy="842645"/>
            </a:xfrm>
            <a:custGeom>
              <a:avLst/>
              <a:gdLst/>
              <a:ahLst/>
              <a:cxnLst/>
              <a:rect r="r" b="b" t="t" l="l"/>
              <a:pathLst>
                <a:path h="842645" w="662559">
                  <a:moveTo>
                    <a:pt x="0" y="0"/>
                  </a:moveTo>
                  <a:lnTo>
                    <a:pt x="662559" y="0"/>
                  </a:lnTo>
                  <a:lnTo>
                    <a:pt x="662559" y="842645"/>
                  </a:lnTo>
                  <a:lnTo>
                    <a:pt x="0" y="842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24" r="1" b="-25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7" id="27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6" t="0" r="-36" b="-1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372614" y="8935768"/>
            <a:ext cx="637664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399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Visit pyca.ca for details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369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15425" y="0"/>
            <a:ext cx="171450" cy="10287000"/>
            <a:chOff x="0" y="0"/>
            <a:chExt cx="2286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6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28600">
                  <a:moveTo>
                    <a:pt x="0" y="0"/>
                  </a:moveTo>
                  <a:lnTo>
                    <a:pt x="228600" y="0"/>
                  </a:lnTo>
                  <a:lnTo>
                    <a:pt x="2286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5F3F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022" y="-20107"/>
            <a:ext cx="9286875" cy="10287000"/>
            <a:chOff x="0" y="0"/>
            <a:chExt cx="123825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123825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382500">
                  <a:moveTo>
                    <a:pt x="0" y="0"/>
                  </a:moveTo>
                  <a:lnTo>
                    <a:pt x="12382500" y="0"/>
                  </a:lnTo>
                  <a:lnTo>
                    <a:pt x="123825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69170" y="623249"/>
            <a:ext cx="7143750" cy="35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THE HERO BEHIND THE NAME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69170" y="1215628"/>
            <a:ext cx="7486714" cy="148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6"/>
              </a:lnSpc>
            </a:pPr>
            <a:r>
              <a:rPr lang="en-US" sz="5659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NORMAN BRUCE</a:t>
            </a:r>
          </a:p>
          <a:p>
            <a:pPr algn="l">
              <a:lnSpc>
                <a:spcPts val="5976"/>
              </a:lnSpc>
            </a:pPr>
            <a:r>
              <a:rPr lang="en-US" sz="5659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BUCHANAN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001250" y="3447526"/>
            <a:ext cx="7143750" cy="5194173"/>
            <a:chOff x="0" y="0"/>
            <a:chExt cx="9525000" cy="69255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25000" cy="6925564"/>
            </a:xfrm>
            <a:custGeom>
              <a:avLst/>
              <a:gdLst/>
              <a:ahLst/>
              <a:cxnLst/>
              <a:rect r="r" b="b" t="t" l="l"/>
              <a:pathLst>
                <a:path h="6925564" w="9525000">
                  <a:moveTo>
                    <a:pt x="0" y="0"/>
                  </a:moveTo>
                  <a:lnTo>
                    <a:pt x="9525000" y="0"/>
                  </a:lnTo>
                  <a:lnTo>
                    <a:pt x="9525000" y="6925564"/>
                  </a:lnTo>
                  <a:lnTo>
                    <a:pt x="0" y="6925564"/>
                  </a:lnTo>
                  <a:close/>
                </a:path>
              </a:pathLst>
            </a:custGeom>
            <a:solidFill>
              <a:srgbClr val="A5F3FC">
                <a:alpha val="0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001250" y="3447526"/>
            <a:ext cx="114300" cy="5194173"/>
            <a:chOff x="0" y="0"/>
            <a:chExt cx="152400" cy="69255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2400" cy="6925564"/>
            </a:xfrm>
            <a:custGeom>
              <a:avLst/>
              <a:gdLst/>
              <a:ahLst/>
              <a:cxnLst/>
              <a:rect r="r" b="b" t="t" l="l"/>
              <a:pathLst>
                <a:path h="6925564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6925564"/>
                  </a:lnTo>
                  <a:lnTo>
                    <a:pt x="0" y="6925564"/>
                  </a:lnTo>
                  <a:close/>
                </a:path>
              </a:pathLst>
            </a:custGeom>
            <a:solidFill>
              <a:srgbClr val="A5F3FC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572750" y="4094036"/>
            <a:ext cx="685800" cy="685800"/>
            <a:chOff x="0" y="0"/>
            <a:chExt cx="914400" cy="914400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041" r="0" b="-104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433572" y="4094036"/>
            <a:ext cx="685800" cy="685800"/>
            <a:chOff x="0" y="0"/>
            <a:chExt cx="914400" cy="914400"/>
          </a:xfrm>
        </p:grpSpPr>
        <p:sp>
          <p:nvSpPr>
            <p:cNvPr name="Freeform 17" id="17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294394" y="4094036"/>
            <a:ext cx="685800" cy="685800"/>
            <a:chOff x="0" y="0"/>
            <a:chExt cx="914400" cy="914400"/>
          </a:xfrm>
        </p:grpSpPr>
        <p:sp>
          <p:nvSpPr>
            <p:cNvPr name="Freeform 19" id="19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572750" y="5122736"/>
            <a:ext cx="6000750" cy="209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sz="30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One of only 15 soldiers in the entire history of the British Empire to earn the honor of 3 Military Crosses for Bravery.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72750" y="7696352"/>
            <a:ext cx="6000750" cy="317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FFFFFF">
                    <a:alpha val="6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Decorated by King George VI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3" id="23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6" t="0" r="-36" b="-1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43000" y="1294400"/>
            <a:ext cx="7086600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LOCAL HERITAGE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857696"/>
            <a:ext cx="4042105" cy="220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35"/>
              </a:lnSpc>
            </a:pPr>
            <a:r>
              <a:rPr lang="en-US" b="true" sz="16600" spc="-12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60+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86350" y="5354463"/>
            <a:ext cx="4057650" cy="1244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4"/>
              </a:lnSpc>
            </a:pPr>
            <a:r>
              <a:rPr lang="en-US" sz="49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YEARS OF</a:t>
            </a:r>
          </a:p>
          <a:p>
            <a:pPr algn="l">
              <a:lnSpc>
                <a:spcPts val="4704"/>
              </a:lnSpc>
            </a:pPr>
            <a:r>
              <a:rPr lang="en-US" sz="49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PRIDE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43000" y="6940963"/>
            <a:ext cx="8115300" cy="1759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9"/>
              </a:lnSpc>
            </a:pPr>
            <a:r>
              <a:rPr lang="en-US" sz="66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PEACE ARCH</a:t>
            </a:r>
          </a:p>
          <a:p>
            <a:pPr algn="l">
              <a:lnSpc>
                <a:spcPts val="6969"/>
              </a:lnSpc>
            </a:pPr>
            <a:r>
              <a:rPr lang="en-US" sz="66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Curling Club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3000" y="2105854"/>
            <a:ext cx="525013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The Buchanan Family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3000" y="2633301"/>
            <a:ext cx="7086600" cy="1491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3"/>
              </a:lnSpc>
            </a:pPr>
            <a:r>
              <a:rPr lang="en-US" sz="2799">
                <a:solidFill>
                  <a:srgbClr val="FFFFFF">
                    <a:alpha val="8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made the new PACC possible with the mission of building a </a:t>
            </a:r>
            <a:r>
              <a:rPr lang="en-US" sz="2799" b="true">
                <a:solidFill>
                  <a:srgbClr val="A5F3FC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community that lasts for generations.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01238" y="3036875"/>
            <a:ext cx="6715125" cy="58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A CENTURY OF CURLING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901238" y="4174150"/>
            <a:ext cx="400050" cy="400050"/>
            <a:chOff x="0" y="0"/>
            <a:chExt cx="533400" cy="533400"/>
          </a:xfrm>
        </p:grpSpPr>
        <p:sp>
          <p:nvSpPr>
            <p:cNvPr name="Freeform 12" id="12" descr="preencoded.png"/>
            <p:cNvSpPr/>
            <p:nvPr/>
          </p:nvSpPr>
          <p:spPr>
            <a:xfrm flipH="false" flipV="false" rot="0">
              <a:off x="0" y="0"/>
              <a:ext cx="533400" cy="533400"/>
            </a:xfrm>
            <a:custGeom>
              <a:avLst/>
              <a:gdLst/>
              <a:ahLst/>
              <a:cxnLst/>
              <a:rect r="r" b="b" t="t" l="l"/>
              <a:pathLst>
                <a:path h="533400" w="533400">
                  <a:moveTo>
                    <a:pt x="0" y="0"/>
                  </a:moveTo>
                  <a:lnTo>
                    <a:pt x="533400" y="0"/>
                  </a:lnTo>
                  <a:lnTo>
                    <a:pt x="5334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961" r="0" b="-1959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587038" y="4058431"/>
            <a:ext cx="4424362" cy="446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799">
                <a:solidFill>
                  <a:srgbClr val="FFFFFF">
                    <a:alpha val="6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100-Year Family Tradition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587038" y="4464177"/>
            <a:ext cx="6715125" cy="446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799">
                <a:solidFill>
                  <a:srgbClr val="FFFFFF">
                    <a:alpha val="6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Grandfather founded our first club in 1925.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901238" y="5396494"/>
            <a:ext cx="500062" cy="400050"/>
            <a:chOff x="0" y="0"/>
            <a:chExt cx="666750" cy="533400"/>
          </a:xfrm>
        </p:grpSpPr>
        <p:sp>
          <p:nvSpPr>
            <p:cNvPr name="Freeform 16" id="16" descr="preencoded.png"/>
            <p:cNvSpPr/>
            <p:nvPr/>
          </p:nvSpPr>
          <p:spPr>
            <a:xfrm flipH="false" flipV="false" rot="0">
              <a:off x="0" y="0"/>
              <a:ext cx="666750" cy="533400"/>
            </a:xfrm>
            <a:custGeom>
              <a:avLst/>
              <a:gdLst/>
              <a:ahLst/>
              <a:cxnLst/>
              <a:rect r="r" b="b" t="t" l="l"/>
              <a:pathLst>
                <a:path h="533400" w="666750">
                  <a:moveTo>
                    <a:pt x="0" y="0"/>
                  </a:moveTo>
                  <a:lnTo>
                    <a:pt x="666750" y="0"/>
                  </a:lnTo>
                  <a:lnTo>
                    <a:pt x="66675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578" r="0" b="-258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687050" y="5227101"/>
            <a:ext cx="4324350" cy="446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799">
                <a:solidFill>
                  <a:srgbClr val="FFFFFF">
                    <a:alpha val="6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Friendships for Life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87050" y="5632847"/>
            <a:ext cx="6986930" cy="446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799">
                <a:solidFill>
                  <a:srgbClr val="FFFFFF">
                    <a:alpha val="6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"Building bonds that last until the very end."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932003" y="6483763"/>
            <a:ext cx="400050" cy="400050"/>
            <a:chOff x="0" y="0"/>
            <a:chExt cx="533400" cy="533400"/>
          </a:xfrm>
        </p:grpSpPr>
        <p:sp>
          <p:nvSpPr>
            <p:cNvPr name="Freeform 20" id="20" descr="preencoded.png"/>
            <p:cNvSpPr/>
            <p:nvPr/>
          </p:nvSpPr>
          <p:spPr>
            <a:xfrm flipH="false" flipV="false" rot="0">
              <a:off x="0" y="0"/>
              <a:ext cx="533400" cy="533400"/>
            </a:xfrm>
            <a:custGeom>
              <a:avLst/>
              <a:gdLst/>
              <a:ahLst/>
              <a:cxnLst/>
              <a:rect r="r" b="b" t="t" l="l"/>
              <a:pathLst>
                <a:path h="533400" w="533400">
                  <a:moveTo>
                    <a:pt x="0" y="0"/>
                  </a:moveTo>
                  <a:lnTo>
                    <a:pt x="533400" y="0"/>
                  </a:lnTo>
                  <a:lnTo>
                    <a:pt x="5334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961" r="0" b="-1959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0587038" y="6395780"/>
            <a:ext cx="3128962" cy="446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799">
                <a:solidFill>
                  <a:srgbClr val="FFFFFF">
                    <a:alpha val="6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Honor &amp; Privilege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587038" y="6801517"/>
            <a:ext cx="6986930" cy="895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799">
                <a:solidFill>
                  <a:srgbClr val="FFFFFF">
                    <a:alpha val="6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"It's a privilege to give back to the community."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4" id="24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6" t="0" r="-36" b="-1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43000" y="1121826"/>
            <a:ext cx="8915400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GROWING FOR THE FUTURE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43000" y="2105282"/>
            <a:ext cx="8915400" cy="1806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4"/>
              </a:lnSpc>
            </a:pPr>
            <a:r>
              <a:rPr lang="en-US" sz="79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New Ice,</a:t>
            </a:r>
          </a:p>
          <a:p>
            <a:pPr algn="l">
              <a:lnSpc>
                <a:spcPts val="7584"/>
              </a:lnSpc>
            </a:pPr>
            <a:r>
              <a:rPr lang="en-US" sz="79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Rapid Growth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3000" y="4841577"/>
            <a:ext cx="664759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5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Nearly 600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43000" y="5940390"/>
            <a:ext cx="800100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Active members in our community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43000" y="6848732"/>
            <a:ext cx="7858125" cy="2297335"/>
            <a:chOff x="0" y="0"/>
            <a:chExt cx="10477500" cy="30631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77500" cy="3063113"/>
            </a:xfrm>
            <a:custGeom>
              <a:avLst/>
              <a:gdLst/>
              <a:ahLst/>
              <a:cxnLst/>
              <a:rect r="r" b="b" t="t" l="l"/>
              <a:pathLst>
                <a:path h="3063113" w="10477500">
                  <a:moveTo>
                    <a:pt x="0" y="0"/>
                  </a:moveTo>
                  <a:lnTo>
                    <a:pt x="10477500" y="0"/>
                  </a:lnTo>
                  <a:lnTo>
                    <a:pt x="10477500" y="3063113"/>
                  </a:lnTo>
                  <a:lnTo>
                    <a:pt x="0" y="3063113"/>
                  </a:lnTo>
                  <a:close/>
                </a:path>
              </a:pathLst>
            </a:custGeom>
            <a:solidFill>
              <a:srgbClr val="3AA7FF">
                <a:alpha val="0"/>
              </a:srgbClr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792112" y="7782104"/>
            <a:ext cx="8131845" cy="93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762"/>
              </a:lnSpc>
            </a:pPr>
            <a:r>
              <a:rPr lang="en-US" sz="240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"If all municipalities can do it — why not White Rock? We are revitalizing to ensure a world-class home for our youth."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182558" y="1070420"/>
            <a:ext cx="7981283" cy="7647293"/>
            <a:chOff x="0" y="0"/>
            <a:chExt cx="10641711" cy="101963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41711" cy="10196391"/>
            </a:xfrm>
            <a:custGeom>
              <a:avLst/>
              <a:gdLst/>
              <a:ahLst/>
              <a:cxnLst/>
              <a:rect r="r" b="b" t="t" l="l"/>
              <a:pathLst>
                <a:path h="10196391" w="10641711">
                  <a:moveTo>
                    <a:pt x="0" y="0"/>
                  </a:moveTo>
                  <a:lnTo>
                    <a:pt x="10641711" y="0"/>
                  </a:lnTo>
                  <a:lnTo>
                    <a:pt x="10641711" y="10196391"/>
                  </a:lnTo>
                  <a:lnTo>
                    <a:pt x="0" y="10196391"/>
                  </a:lnTo>
                  <a:close/>
                </a:path>
              </a:pathLst>
            </a:custGeom>
            <a:solidFill>
              <a:srgbClr val="FFFFFF"/>
            </a:solidFill>
            <a:ln w="164592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-300000">
            <a:off x="10213296" y="7489794"/>
            <a:ext cx="4214069" cy="889349"/>
            <a:chOff x="0" y="0"/>
            <a:chExt cx="5618759" cy="11857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618759" cy="1185799"/>
            </a:xfrm>
            <a:custGeom>
              <a:avLst/>
              <a:gdLst/>
              <a:ahLst/>
              <a:cxnLst/>
              <a:rect r="r" b="b" t="t" l="l"/>
              <a:pathLst>
                <a:path h="1185799" w="5618759">
                  <a:moveTo>
                    <a:pt x="0" y="0"/>
                  </a:moveTo>
                  <a:lnTo>
                    <a:pt x="5618759" y="0"/>
                  </a:lnTo>
                  <a:lnTo>
                    <a:pt x="5618759" y="1185799"/>
                  </a:lnTo>
                  <a:lnTo>
                    <a:pt x="0" y="1185799"/>
                  </a:lnTo>
                  <a:close/>
                </a:path>
              </a:pathLst>
            </a:custGeom>
            <a:solidFill>
              <a:srgbClr val="3AA7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-300000">
            <a:off x="10466354" y="7699760"/>
            <a:ext cx="4299214" cy="67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Revitalizing for 2026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423731" y="1575254"/>
            <a:ext cx="7498937" cy="5624227"/>
            <a:chOff x="0" y="0"/>
            <a:chExt cx="9998583" cy="7498969"/>
          </a:xfrm>
        </p:grpSpPr>
        <p:sp>
          <p:nvSpPr>
            <p:cNvPr name="Freeform 17" id="17" descr="A group of people standing on the ice  Description automatically generated"/>
            <p:cNvSpPr/>
            <p:nvPr/>
          </p:nvSpPr>
          <p:spPr>
            <a:xfrm flipH="false" flipV="false" rot="0">
              <a:off x="0" y="0"/>
              <a:ext cx="9998583" cy="7498969"/>
            </a:xfrm>
            <a:custGeom>
              <a:avLst/>
              <a:gdLst/>
              <a:ahLst/>
              <a:cxnLst/>
              <a:rect r="r" b="b" t="t" l="l"/>
              <a:pathLst>
                <a:path h="7498969" w="9998583">
                  <a:moveTo>
                    <a:pt x="0" y="0"/>
                  </a:moveTo>
                  <a:lnTo>
                    <a:pt x="9998583" y="0"/>
                  </a:lnTo>
                  <a:lnTo>
                    <a:pt x="9998583" y="7498969"/>
                  </a:lnTo>
                  <a:lnTo>
                    <a:pt x="0" y="74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5152589" y="9239860"/>
            <a:ext cx="2743200" cy="892693"/>
            <a:chOff x="0" y="0"/>
            <a:chExt cx="3657600" cy="1190257"/>
          </a:xfrm>
        </p:grpSpPr>
        <p:sp>
          <p:nvSpPr>
            <p:cNvPr name="Freeform 19" id="19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" t="0" r="-36" b="-1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43000" y="1216512"/>
            <a:ext cx="8001000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OUR HOME, OUR MISSION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43000" y="2636825"/>
            <a:ext cx="8001000" cy="196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75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The Peace Arch Story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3000" y="5728621"/>
            <a:ext cx="8001000" cy="196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3"/>
              </a:lnSpc>
            </a:pPr>
            <a:r>
              <a:rPr lang="en-US" sz="2799">
                <a:solidFill>
                  <a:srgbClr val="FFFFFF">
                    <a:alpha val="80000"/>
                  </a:srgbClr>
                </a:solidFill>
                <a:latin typeface="Arimo"/>
                <a:ea typeface="Arimo"/>
                <a:cs typeface="Arimo"/>
                <a:sym typeface="Arimo"/>
              </a:rPr>
              <a:t>The Peach Arch Curling Club (PACC) is the heart of our community. Together with the Buchanan Legacy, we are building a world-class environment where youth can thrive, compete, and lead.</a:t>
            </a:r>
          </a:p>
        </p:txBody>
      </p:sp>
      <p:grpSp>
        <p:nvGrpSpPr>
          <p:cNvPr name="Group 7" id="7"/>
          <p:cNvGrpSpPr/>
          <p:nvPr/>
        </p:nvGrpSpPr>
        <p:grpSpPr>
          <a:xfrm rot="120000">
            <a:off x="10102110" y="1122035"/>
            <a:ext cx="6941039" cy="7184841"/>
            <a:chOff x="0" y="0"/>
            <a:chExt cx="9254719" cy="95797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254744" cy="9579737"/>
            </a:xfrm>
            <a:custGeom>
              <a:avLst/>
              <a:gdLst/>
              <a:ahLst/>
              <a:cxnLst/>
              <a:rect r="r" b="b" t="t" l="l"/>
              <a:pathLst>
                <a:path h="9579737" w="9254744">
                  <a:moveTo>
                    <a:pt x="0" y="0"/>
                  </a:moveTo>
                  <a:lnTo>
                    <a:pt x="9254744" y="0"/>
                  </a:lnTo>
                  <a:lnTo>
                    <a:pt x="9254744" y="9579737"/>
                  </a:lnTo>
                  <a:lnTo>
                    <a:pt x="0" y="9579737"/>
                  </a:lnTo>
                  <a:close/>
                </a:path>
              </a:pathLst>
            </a:custGeom>
            <a:solidFill>
              <a:srgbClr val="FFFFFF"/>
            </a:solidFill>
            <a:ln w="164592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0" id="10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" t="0" r="-36" b="-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160440">
            <a:off x="10448744" y="1371086"/>
            <a:ext cx="6352842" cy="5770502"/>
            <a:chOff x="0" y="0"/>
            <a:chExt cx="8470456" cy="7694003"/>
          </a:xfrm>
        </p:grpSpPr>
        <p:sp>
          <p:nvSpPr>
            <p:cNvPr name="Freeform 12" id="12" descr="A group of people posing for a photo  Description automatically generated"/>
            <p:cNvSpPr/>
            <p:nvPr/>
          </p:nvSpPr>
          <p:spPr>
            <a:xfrm flipH="false" flipV="false" rot="0">
              <a:off x="0" y="0"/>
              <a:ext cx="8470519" cy="7694041"/>
            </a:xfrm>
            <a:custGeom>
              <a:avLst/>
              <a:gdLst/>
              <a:ahLst/>
              <a:cxnLst/>
              <a:rect r="r" b="b" t="t" l="l"/>
              <a:pathLst>
                <a:path h="7694041" w="8470519">
                  <a:moveTo>
                    <a:pt x="0" y="0"/>
                  </a:moveTo>
                  <a:lnTo>
                    <a:pt x="8470519" y="0"/>
                  </a:lnTo>
                  <a:lnTo>
                    <a:pt x="8470519" y="7694041"/>
                  </a:lnTo>
                  <a:lnTo>
                    <a:pt x="0" y="7694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439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6143625"/>
            <a:ext cx="18288000" cy="142875"/>
            <a:chOff x="0" y="0"/>
            <a:chExt cx="24384000" cy="190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90500"/>
            </a:xfrm>
            <a:custGeom>
              <a:avLst/>
              <a:gdLst/>
              <a:ahLst/>
              <a:cxnLst/>
              <a:rect r="r" b="b" t="t" l="l"/>
              <a:pathLst>
                <a:path h="1905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9050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E1262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5439"/>
            <a:ext cx="18288000" cy="6286500"/>
            <a:chOff x="0" y="0"/>
            <a:chExt cx="24384000" cy="8382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24384000" cy="8382000"/>
            </a:xfrm>
            <a:custGeom>
              <a:avLst/>
              <a:gdLst/>
              <a:ahLst/>
              <a:cxnLst/>
              <a:rect r="r" b="b" t="t" l="l"/>
              <a:pathLst>
                <a:path h="8382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8382000"/>
                  </a:lnTo>
                  <a:lnTo>
                    <a:pt x="0" y="838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4960" t="-14942" r="0" b="-18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47903" y="6714087"/>
            <a:ext cx="2303041" cy="409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b="true" sz="2599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JOIN THE FUN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4526" y="7259269"/>
            <a:ext cx="9093279" cy="2693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9"/>
              </a:lnSpc>
            </a:pPr>
            <a:r>
              <a:rPr lang="en-US" sz="60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Our A VIBRANT &amp;</a:t>
            </a:r>
          </a:p>
          <a:p>
            <a:pPr algn="l">
              <a:lnSpc>
                <a:spcPts val="6969"/>
              </a:lnSpc>
            </a:pPr>
            <a:r>
              <a:rPr lang="en-US" sz="60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INCLUSIVE COMMUNITY</a:t>
            </a:r>
          </a:p>
          <a:p>
            <a:pPr algn="l">
              <a:lnSpc>
                <a:spcPts val="6969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10055857" y="7048671"/>
            <a:ext cx="171450" cy="1903095"/>
            <a:chOff x="0" y="0"/>
            <a:chExt cx="228600" cy="25374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8600" cy="2537460"/>
            </a:xfrm>
            <a:custGeom>
              <a:avLst/>
              <a:gdLst/>
              <a:ahLst/>
              <a:cxnLst/>
              <a:rect r="r" b="b" t="t" l="l"/>
              <a:pathLst>
                <a:path h="2537460" w="228600">
                  <a:moveTo>
                    <a:pt x="0" y="0"/>
                  </a:moveTo>
                  <a:lnTo>
                    <a:pt x="228600" y="0"/>
                  </a:lnTo>
                  <a:lnTo>
                    <a:pt x="228600" y="2537460"/>
                  </a:lnTo>
                  <a:lnTo>
                    <a:pt x="0" y="2537460"/>
                  </a:lnTo>
                  <a:close/>
                </a:path>
              </a:pathLst>
            </a:custGeom>
            <a:solidFill>
              <a:srgbClr val="A5F3FC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485368" y="7421623"/>
            <a:ext cx="6087256" cy="42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Building the future of curling together,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85368" y="7893110"/>
            <a:ext cx="5654183" cy="42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one stone at a time.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5" id="15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" t="0" r="-36" b="-1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387602" y="1163765"/>
            <a:ext cx="7858125" cy="378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10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REGISTRATION NOW OPEN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57933" y="2660428"/>
            <a:ext cx="7858125" cy="2483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9"/>
              </a:lnSpc>
            </a:pPr>
            <a:r>
              <a:rPr lang="en-US" sz="80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YOUR STORY</a:t>
            </a:r>
          </a:p>
          <a:p>
            <a:pPr algn="l">
              <a:lnSpc>
                <a:spcPts val="6969"/>
              </a:lnSpc>
            </a:pPr>
            <a:r>
              <a:rPr lang="en-US" sz="80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COULD BE NEXT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79664" y="6504354"/>
            <a:ext cx="731520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true">
                <a:solidFill>
                  <a:srgbClr val="FFFFFF">
                    <a:alpha val="80000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September Intake Ongoing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79664" y="7177057"/>
            <a:ext cx="637664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399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Visit pyca.ca for details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245727" y="1173290"/>
            <a:ext cx="7940421" cy="7940421"/>
            <a:chOff x="0" y="0"/>
            <a:chExt cx="10587228" cy="105872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87228" cy="10587228"/>
            </a:xfrm>
            <a:custGeom>
              <a:avLst/>
              <a:gdLst/>
              <a:ahLst/>
              <a:cxnLst/>
              <a:rect r="r" b="b" t="t" l="l"/>
              <a:pathLst>
                <a:path h="10587228" w="10587228">
                  <a:moveTo>
                    <a:pt x="0" y="5293614"/>
                  </a:moveTo>
                  <a:cubicBezTo>
                    <a:pt x="0" y="2370074"/>
                    <a:pt x="2370074" y="0"/>
                    <a:pt x="5293614" y="0"/>
                  </a:cubicBezTo>
                  <a:cubicBezTo>
                    <a:pt x="8217154" y="0"/>
                    <a:pt x="10587228" y="2370074"/>
                    <a:pt x="10587228" y="5293614"/>
                  </a:cubicBezTo>
                  <a:cubicBezTo>
                    <a:pt x="10587228" y="8217154"/>
                    <a:pt x="8217154" y="10587228"/>
                    <a:pt x="5293614" y="10587228"/>
                  </a:cubicBezTo>
                  <a:cubicBezTo>
                    <a:pt x="2370074" y="10587228"/>
                    <a:pt x="0" y="8217154"/>
                    <a:pt x="0" y="5293614"/>
                  </a:cubicBezTo>
                  <a:close/>
                </a:path>
              </a:pathLst>
            </a:custGeom>
            <a:solidFill>
              <a:srgbClr val="A5F3FC">
                <a:alpha val="0"/>
              </a:srgbClr>
            </a:solidFill>
            <a:ln w="82296" cap="sq">
              <a:solidFill>
                <a:srgbClr val="A5F3FC"/>
              </a:solidFill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1430000" y="2996803"/>
            <a:ext cx="3571875" cy="3571875"/>
            <a:chOff x="0" y="0"/>
            <a:chExt cx="4762500" cy="4762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62500" cy="4762500"/>
            </a:xfrm>
            <a:custGeom>
              <a:avLst/>
              <a:gdLst/>
              <a:ahLst/>
              <a:cxnLst/>
              <a:rect r="r" b="b" t="t" l="l"/>
              <a:pathLst>
                <a:path h="4762500" w="4762500">
                  <a:moveTo>
                    <a:pt x="0" y="0"/>
                  </a:moveTo>
                  <a:lnTo>
                    <a:pt x="4762500" y="0"/>
                  </a:lnTo>
                  <a:lnTo>
                    <a:pt x="4762500" y="4762500"/>
                  </a:lnTo>
                  <a:lnTo>
                    <a:pt x="0" y="4762500"/>
                  </a:lnTo>
                  <a:close/>
                </a:path>
              </a:pathLst>
            </a:custGeom>
            <a:blipFill>
              <a:blip r:embed="rId4"/>
              <a:stretch>
                <a:fillRect l="0" t="-715" r="0" b="-715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1988868" y="6839283"/>
            <a:ext cx="2893219" cy="378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SCAN TO JOIN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4" id="14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" t="0" r="-36" b="-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38466" y="6252799"/>
            <a:ext cx="140662" cy="1561351"/>
            <a:chOff x="0" y="0"/>
            <a:chExt cx="228600" cy="25374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8600" cy="2537460"/>
            </a:xfrm>
            <a:custGeom>
              <a:avLst/>
              <a:gdLst/>
              <a:ahLst/>
              <a:cxnLst/>
              <a:rect r="r" b="b" t="t" l="l"/>
              <a:pathLst>
                <a:path h="2537460" w="228600">
                  <a:moveTo>
                    <a:pt x="0" y="0"/>
                  </a:moveTo>
                  <a:lnTo>
                    <a:pt x="228600" y="0"/>
                  </a:lnTo>
                  <a:lnTo>
                    <a:pt x="228600" y="2537460"/>
                  </a:lnTo>
                  <a:lnTo>
                    <a:pt x="0" y="2537460"/>
                  </a:lnTo>
                  <a:close/>
                </a:path>
              </a:pathLst>
            </a:custGeom>
            <a:solidFill>
              <a:srgbClr val="A5F3FC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25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43000" y="878148"/>
            <a:ext cx="6172200" cy="381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Build Champions On and Off the Ice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6529" y="1795444"/>
            <a:ext cx="10490408" cy="1601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3"/>
              </a:lnSpc>
            </a:pPr>
            <a:r>
              <a:rPr lang="en-US" sz="58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SHINE IN CANADA’S NATIONAL WINTER SPORT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01271" y="5891343"/>
            <a:ext cx="541927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true" sz="40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Focus and composure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01271" y="6662804"/>
            <a:ext cx="5776932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 b="true">
                <a:solidFill>
                  <a:srgbClr val="FFFFFF">
                    <a:alpha val="69412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Practice patience and emotional control under pressure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05934" y="4267988"/>
            <a:ext cx="383887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true" sz="40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True team sport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05934" y="4997177"/>
            <a:ext cx="7506295" cy="428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8"/>
              </a:lnSpc>
            </a:pPr>
            <a:r>
              <a:rPr lang="en-US" sz="2699" b="true">
                <a:solidFill>
                  <a:srgbClr val="FFFFFF">
                    <a:alpha val="69412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Communication and teamwork on every stone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05934" y="5891343"/>
            <a:ext cx="6153226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true" sz="40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Chance to be a champion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05934" y="6643627"/>
            <a:ext cx="4792861" cy="37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FFFFF">
                    <a:alpha val="69412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in Canada’s national winter sport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01271" y="4244766"/>
            <a:ext cx="4290041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true" sz="400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Strategic thinking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01271" y="4967287"/>
            <a:ext cx="351063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>
                    <a:alpha val="69412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Curling is Chess on ice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15" id="15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" t="0" r="-36" b="-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574227" y="4352692"/>
            <a:ext cx="691839" cy="553471"/>
            <a:chOff x="0" y="0"/>
            <a:chExt cx="1333500" cy="1066800"/>
          </a:xfrm>
        </p:grpSpPr>
        <p:sp>
          <p:nvSpPr>
            <p:cNvPr name="Freeform 17" id="17" descr="preencoded.png"/>
            <p:cNvSpPr/>
            <p:nvPr/>
          </p:nvSpPr>
          <p:spPr>
            <a:xfrm flipH="false" flipV="false" rot="0">
              <a:off x="0" y="0"/>
              <a:ext cx="1333500" cy="1066800"/>
            </a:xfrm>
            <a:custGeom>
              <a:avLst/>
              <a:gdLst/>
              <a:ahLst/>
              <a:cxnLst/>
              <a:rect r="r" b="b" t="t" l="l"/>
              <a:pathLst>
                <a:path h="1066800" w="1333500">
                  <a:moveTo>
                    <a:pt x="0" y="0"/>
                  </a:moveTo>
                  <a:lnTo>
                    <a:pt x="1333500" y="0"/>
                  </a:lnTo>
                  <a:lnTo>
                    <a:pt x="1333500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631615" y="5830802"/>
            <a:ext cx="642938" cy="571500"/>
            <a:chOff x="0" y="0"/>
            <a:chExt cx="857250" cy="762000"/>
          </a:xfrm>
        </p:grpSpPr>
        <p:sp>
          <p:nvSpPr>
            <p:cNvPr name="Freeform 19" id="19" descr="preencoded.png"/>
            <p:cNvSpPr/>
            <p:nvPr/>
          </p:nvSpPr>
          <p:spPr>
            <a:xfrm flipH="false" flipV="false" rot="0">
              <a:off x="0" y="0"/>
              <a:ext cx="857250" cy="762000"/>
            </a:xfrm>
            <a:custGeom>
              <a:avLst/>
              <a:gdLst/>
              <a:ahLst/>
              <a:cxnLst/>
              <a:rect r="r" b="b" t="t" l="l"/>
              <a:pathLst>
                <a:path h="762000" w="857250">
                  <a:moveTo>
                    <a:pt x="0" y="0"/>
                  </a:moveTo>
                  <a:lnTo>
                    <a:pt x="857250" y="0"/>
                  </a:lnTo>
                  <a:lnTo>
                    <a:pt x="85725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06529" y="5961590"/>
            <a:ext cx="567928" cy="567928"/>
            <a:chOff x="0" y="0"/>
            <a:chExt cx="914400" cy="914400"/>
          </a:xfrm>
        </p:grpSpPr>
        <p:sp>
          <p:nvSpPr>
            <p:cNvPr name="Freeform 21" id="21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041" r="0" b="-1041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143000" y="4419957"/>
            <a:ext cx="620146" cy="620146"/>
            <a:chOff x="0" y="0"/>
            <a:chExt cx="914400" cy="914400"/>
          </a:xfrm>
        </p:grpSpPr>
        <p:sp>
          <p:nvSpPr>
            <p:cNvPr name="Freeform 23" id="23" descr="preencoded.png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041" r="0" b="-1041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020" y="200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AutoShape 4" id="4"/>
          <p:cNvSpPr/>
          <p:nvPr/>
        </p:nvSpPr>
        <p:spPr>
          <a:xfrm>
            <a:off x="1676395" y="4720729"/>
            <a:ext cx="14859005" cy="0"/>
          </a:xfrm>
          <a:prstGeom prst="line">
            <a:avLst/>
          </a:prstGeom>
          <a:ln cap="rnd" w="114300">
            <a:solidFill>
              <a:srgbClr val="A5F3F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861699" y="2272532"/>
            <a:ext cx="2059781" cy="2031997"/>
            <a:chOff x="0" y="0"/>
            <a:chExt cx="2746375" cy="27093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46375" cy="2709291"/>
            </a:xfrm>
            <a:custGeom>
              <a:avLst/>
              <a:gdLst/>
              <a:ahLst/>
              <a:cxnLst/>
              <a:rect r="r" b="b" t="t" l="l"/>
              <a:pathLst>
                <a:path h="2709291" w="2746375">
                  <a:moveTo>
                    <a:pt x="0" y="0"/>
                  </a:moveTo>
                  <a:lnTo>
                    <a:pt x="2746375" y="0"/>
                  </a:lnTo>
                  <a:lnTo>
                    <a:pt x="2746375" y="2709291"/>
                  </a:lnTo>
                  <a:lnTo>
                    <a:pt x="0" y="2709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684" r="0" b="-68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8" id="8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" t="0" r="-36" b="-1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7569964" y="1190426"/>
            <a:ext cx="3148071" cy="52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b="true" sz="3300" spc="11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Fun Fact 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01756" y="2600096"/>
            <a:ext cx="10794654" cy="144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Do you know curling is known as</a:t>
            </a:r>
          </a:p>
          <a:p>
            <a:pPr algn="l">
              <a:lnSpc>
                <a:spcPts val="5644"/>
              </a:lnSpc>
            </a:pPr>
            <a:r>
              <a:rPr lang="en-US" sz="4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 world's most strategic sport?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480140" y="5187599"/>
            <a:ext cx="14779160" cy="2961648"/>
            <a:chOff x="0" y="0"/>
            <a:chExt cx="19705546" cy="394886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4300"/>
              <a:ext cx="12737703" cy="2008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87"/>
                </a:lnSpc>
              </a:pPr>
              <a:r>
                <a:rPr lang="en-US" b="true" sz="10500" spc="-3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“Chess on Ice”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47546" y="3290902"/>
              <a:ext cx="19558000" cy="657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85"/>
                </a:lnSpc>
              </a:pPr>
              <a:r>
                <a:rPr lang="en-US" sz="3200" b="true">
                  <a:solidFill>
                    <a:srgbClr val="A5F3F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Every shot is a smart decision.</a:t>
              </a:r>
              <a:r>
                <a:rPr lang="en-US" sz="3200" b="true">
                  <a:solidFill>
                    <a:srgbClr val="3AA7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</a:t>
              </a:r>
              <a:r>
                <a:rPr lang="en-US" sz="3200" i="true">
                  <a:solidFill>
                    <a:srgbClr val="FFFFFF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A high-stakes game of strategy and physics.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47546" y="2052259"/>
              <a:ext cx="19050000" cy="9689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20"/>
                </a:lnSpc>
              </a:pPr>
              <a:r>
                <a:rPr lang="en-US" b="true" sz="4600" spc="4">
                  <a:solidFill>
                    <a:srgbClr val="A5F3F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FAST. SLIDE SMOOTH. WIN TOGETHER.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7959" y="3572"/>
            <a:ext cx="18288000" cy="10287000"/>
            <a:chOff x="0" y="0"/>
            <a:chExt cx="24384000" cy="137160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13716000"/>
              <a:chOff x="0" y="0"/>
              <a:chExt cx="24384000" cy="13716000"/>
            </a:xfrm>
          </p:grpSpPr>
          <p:sp>
            <p:nvSpPr>
              <p:cNvPr name="Freeform 4" id="4" descr="preencoded.png"/>
              <p:cNvSpPr/>
              <p:nvPr/>
            </p:nvSpPr>
            <p:spPr>
              <a:xfrm flipH="false" flipV="false" rot="0">
                <a:off x="0" y="0"/>
                <a:ext cx="24384000" cy="13716000"/>
              </a:xfrm>
              <a:custGeom>
                <a:avLst/>
                <a:gdLst/>
                <a:ahLst/>
                <a:cxnLst/>
                <a:rect r="r" b="b" t="t" l="l"/>
                <a:pathLst>
                  <a:path h="13716000" w="243840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3716000"/>
                    </a:lnTo>
                    <a:lnTo>
                      <a:pt x="0" y="13716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0" t="0" r="0" b="0"/>
                </a:stretch>
              </a:blip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3321761" y="4520374"/>
              <a:ext cx="2703576" cy="2703576"/>
              <a:chOff x="0" y="0"/>
              <a:chExt cx="2703576" cy="270357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703576" cy="2703576"/>
              </a:xfrm>
              <a:custGeom>
                <a:avLst/>
                <a:gdLst/>
                <a:ahLst/>
                <a:cxnLst/>
                <a:rect r="r" b="b" t="t" l="l"/>
                <a:pathLst>
                  <a:path h="2703576" w="2703576">
                    <a:moveTo>
                      <a:pt x="0" y="1351788"/>
                    </a:moveTo>
                    <a:cubicBezTo>
                      <a:pt x="0" y="605155"/>
                      <a:pt x="605155" y="0"/>
                      <a:pt x="1351788" y="0"/>
                    </a:cubicBezTo>
                    <a:cubicBezTo>
                      <a:pt x="2098421" y="0"/>
                      <a:pt x="2703576" y="605155"/>
                      <a:pt x="2703576" y="1351788"/>
                    </a:cubicBezTo>
                    <a:cubicBezTo>
                      <a:pt x="2703576" y="2098421"/>
                      <a:pt x="2098421" y="2703576"/>
                      <a:pt x="1351788" y="2703576"/>
                    </a:cubicBezTo>
                    <a:cubicBezTo>
                      <a:pt x="605155" y="2703576"/>
                      <a:pt x="0" y="2098421"/>
                      <a:pt x="0" y="1351788"/>
                    </a:cubicBezTo>
                    <a:close/>
                  </a:path>
                </a:pathLst>
              </a:custGeom>
              <a:solidFill>
                <a:srgbClr val="A5F3FC">
                  <a:alpha val="0"/>
                </a:srgbClr>
              </a:solidFill>
              <a:ln w="27432" cap="sq">
                <a:solidFill>
                  <a:srgbClr val="A5F3FC"/>
                </a:solidFill>
                <a:prstDash val="solid"/>
                <a:miter/>
              </a:ln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140149" y="5338762"/>
              <a:ext cx="1066800" cy="1066800"/>
              <a:chOff x="0" y="0"/>
              <a:chExt cx="1066800" cy="1066800"/>
            </a:xfrm>
          </p:grpSpPr>
          <p:sp>
            <p:nvSpPr>
              <p:cNvPr name="Freeform 8" id="8" descr="preencoded.png"/>
              <p:cNvSpPr/>
              <p:nvPr/>
            </p:nvSpPr>
            <p:spPr>
              <a:xfrm flipH="false" flipV="false" rot="0">
                <a:off x="0" y="0"/>
                <a:ext cx="1066800" cy="1066800"/>
              </a:xfrm>
              <a:custGeom>
                <a:avLst/>
                <a:gdLst/>
                <a:ahLst/>
                <a:cxnLst/>
                <a:rect r="r" b="b" t="t" l="l"/>
                <a:pathLst>
                  <a:path h="1066800" w="1066800">
                    <a:moveTo>
                      <a:pt x="0" y="0"/>
                    </a:moveTo>
                    <a:lnTo>
                      <a:pt x="1066800" y="0"/>
                    </a:lnTo>
                    <a:lnTo>
                      <a:pt x="1066800" y="1066800"/>
                    </a:lnTo>
                    <a:lnTo>
                      <a:pt x="0" y="1066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0" r="0" b="0"/>
                </a:stretch>
              </a:blip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754137" y="7748587"/>
              <a:ext cx="5838825" cy="6851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STRATEGIC MINDSET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498562" y="8703627"/>
              <a:ext cx="6349975" cy="1672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5"/>
                </a:lnSpc>
              </a:pPr>
              <a:r>
                <a:rPr lang="en-US" sz="2400" b="true">
                  <a:solidFill>
                    <a:srgbClr val="FFFFFF">
                      <a:alpha val="69804"/>
                    </a:srgbClr>
                  </a:solidFill>
                  <a:latin typeface="Arimo Bold"/>
                  <a:ea typeface="Arimo Bold"/>
                  <a:cs typeface="Arimo Bold"/>
                  <a:sym typeface="Arimo Bold"/>
                </a:rPr>
                <a:t>Often called "Chess on Ice," curling develops critical thinking and long-term planning.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0" y="1305708"/>
            <a:ext cx="18288000" cy="378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 spc="10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THE PERFECT SPORT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57" y="1896617"/>
            <a:ext cx="18288000" cy="92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8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WHY CURLING?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494800" y="3295114"/>
            <a:ext cx="5121670" cy="4887819"/>
            <a:chOff x="0" y="0"/>
            <a:chExt cx="6828893" cy="651709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1823193" y="0"/>
              <a:ext cx="2703576" cy="2703576"/>
              <a:chOff x="0" y="0"/>
              <a:chExt cx="2703576" cy="270357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703576" cy="2703576"/>
              </a:xfrm>
              <a:custGeom>
                <a:avLst/>
                <a:gdLst/>
                <a:ahLst/>
                <a:cxnLst/>
                <a:rect r="r" b="b" t="t" l="l"/>
                <a:pathLst>
                  <a:path h="2703576" w="2703576">
                    <a:moveTo>
                      <a:pt x="0" y="1351788"/>
                    </a:moveTo>
                    <a:cubicBezTo>
                      <a:pt x="0" y="605155"/>
                      <a:pt x="605155" y="0"/>
                      <a:pt x="1351788" y="0"/>
                    </a:cubicBezTo>
                    <a:cubicBezTo>
                      <a:pt x="2098421" y="0"/>
                      <a:pt x="2703576" y="605155"/>
                      <a:pt x="2703576" y="1351788"/>
                    </a:cubicBezTo>
                    <a:cubicBezTo>
                      <a:pt x="2703576" y="2098421"/>
                      <a:pt x="2098421" y="2703576"/>
                      <a:pt x="1351788" y="2703576"/>
                    </a:cubicBezTo>
                    <a:cubicBezTo>
                      <a:pt x="605155" y="2703576"/>
                      <a:pt x="0" y="2098421"/>
                      <a:pt x="0" y="1351788"/>
                    </a:cubicBezTo>
                    <a:close/>
                  </a:path>
                </a:pathLst>
              </a:custGeom>
              <a:solidFill>
                <a:srgbClr val="A5F3FC">
                  <a:alpha val="0"/>
                </a:srgbClr>
              </a:solidFill>
              <a:ln w="27432" cap="sq">
                <a:solidFill>
                  <a:srgbClr val="A5F3FC"/>
                </a:solidFill>
                <a:prstDash val="solid"/>
                <a:miter/>
              </a:ln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2508231" y="818388"/>
              <a:ext cx="1333500" cy="1066800"/>
              <a:chOff x="0" y="0"/>
              <a:chExt cx="1333500" cy="1066800"/>
            </a:xfrm>
          </p:grpSpPr>
          <p:sp>
            <p:nvSpPr>
              <p:cNvPr name="Freeform 17" id="17" descr="preencoded.png"/>
              <p:cNvSpPr/>
              <p:nvPr/>
            </p:nvSpPr>
            <p:spPr>
              <a:xfrm flipH="false" flipV="false" rot="0">
                <a:off x="0" y="0"/>
                <a:ext cx="1333500" cy="1066800"/>
              </a:xfrm>
              <a:custGeom>
                <a:avLst/>
                <a:gdLst/>
                <a:ahLst/>
                <a:cxnLst/>
                <a:rect r="r" b="b" t="t" l="l"/>
                <a:pathLst>
                  <a:path h="1066800" w="13335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1066800"/>
                    </a:lnTo>
                    <a:lnTo>
                      <a:pt x="0" y="1066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0" t="0" r="0" b="0"/>
                </a:stretch>
              </a:blip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672294" y="3228213"/>
              <a:ext cx="5005388" cy="6851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ELITE TEAMWORK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4183253"/>
              <a:ext cx="6828893" cy="23338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68"/>
                </a:lnSpc>
              </a:pPr>
              <a:r>
                <a:rPr lang="en-US" sz="2581" b="true">
                  <a:solidFill>
                    <a:srgbClr val="FFFFFF">
                      <a:alpha val="69804"/>
                    </a:srgbClr>
                  </a:solidFill>
                  <a:latin typeface="Arimo Bold"/>
                  <a:ea typeface="Arimo Bold"/>
                  <a:cs typeface="Arimo Bold"/>
                  <a:sym typeface="Arimo Bold"/>
                </a:rPr>
                <a:t>Success depends on synchronized communication and absolute trust in your teammates.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382462" y="3295114"/>
            <a:ext cx="4876838" cy="4391949"/>
            <a:chOff x="0" y="0"/>
            <a:chExt cx="6502451" cy="5855932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1823161" y="0"/>
              <a:ext cx="2703576" cy="2703576"/>
              <a:chOff x="0" y="0"/>
              <a:chExt cx="2703576" cy="270357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703576" cy="2703576"/>
              </a:xfrm>
              <a:custGeom>
                <a:avLst/>
                <a:gdLst/>
                <a:ahLst/>
                <a:cxnLst/>
                <a:rect r="r" b="b" t="t" l="l"/>
                <a:pathLst>
                  <a:path h="2703576" w="2703576">
                    <a:moveTo>
                      <a:pt x="0" y="1351788"/>
                    </a:moveTo>
                    <a:cubicBezTo>
                      <a:pt x="0" y="605155"/>
                      <a:pt x="605155" y="0"/>
                      <a:pt x="1351788" y="0"/>
                    </a:cubicBezTo>
                    <a:cubicBezTo>
                      <a:pt x="2098421" y="0"/>
                      <a:pt x="2703576" y="605155"/>
                      <a:pt x="2703576" y="1351788"/>
                    </a:cubicBezTo>
                    <a:cubicBezTo>
                      <a:pt x="2703576" y="2098421"/>
                      <a:pt x="2098421" y="2703576"/>
                      <a:pt x="1351788" y="2703576"/>
                    </a:cubicBezTo>
                    <a:cubicBezTo>
                      <a:pt x="605155" y="2703576"/>
                      <a:pt x="0" y="2098421"/>
                      <a:pt x="0" y="1351788"/>
                    </a:cubicBezTo>
                    <a:close/>
                  </a:path>
                </a:pathLst>
              </a:custGeom>
              <a:solidFill>
                <a:srgbClr val="A5F3FC">
                  <a:alpha val="0"/>
                </a:srgbClr>
              </a:solidFill>
              <a:ln w="27432" cap="sq">
                <a:solidFill>
                  <a:srgbClr val="A5F3FC"/>
                </a:solidFill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2641549" y="818388"/>
              <a:ext cx="1066800" cy="1066800"/>
              <a:chOff x="0" y="0"/>
              <a:chExt cx="1066800" cy="1066800"/>
            </a:xfrm>
          </p:grpSpPr>
          <p:sp>
            <p:nvSpPr>
              <p:cNvPr name="Freeform 24" id="24" descr="preencoded.png"/>
              <p:cNvSpPr/>
              <p:nvPr/>
            </p:nvSpPr>
            <p:spPr>
              <a:xfrm flipH="false" flipV="false" rot="0">
                <a:off x="0" y="0"/>
                <a:ext cx="1066800" cy="1066800"/>
              </a:xfrm>
              <a:custGeom>
                <a:avLst/>
                <a:gdLst/>
                <a:ahLst/>
                <a:cxnLst/>
                <a:rect r="r" b="b" t="t" l="l"/>
                <a:pathLst>
                  <a:path h="1066800" w="1066800">
                    <a:moveTo>
                      <a:pt x="0" y="0"/>
                    </a:moveTo>
                    <a:lnTo>
                      <a:pt x="1066800" y="0"/>
                    </a:lnTo>
                    <a:lnTo>
                      <a:pt x="1066800" y="1066800"/>
                    </a:lnTo>
                    <a:lnTo>
                      <a:pt x="0" y="1066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0" r="0" b="0"/>
                </a:stretch>
              </a:blip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0" y="3228213"/>
              <a:ext cx="6349975" cy="6851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LIFELONG COMMUNITY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52476" y="4183253"/>
              <a:ext cx="6349975" cy="1672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5"/>
                </a:lnSpc>
              </a:pPr>
              <a:r>
                <a:rPr lang="en-US" sz="2400" b="true">
                  <a:solidFill>
                    <a:srgbClr val="FFFFFF">
                      <a:alpha val="69804"/>
                    </a:srgbClr>
                  </a:solidFill>
                  <a:latin typeface="Arimo Bold"/>
                  <a:ea typeface="Arimo Bold"/>
                  <a:cs typeface="Arimo Bold"/>
                  <a:sym typeface="Arimo Bold"/>
                </a:rPr>
                <a:t>A sport of deep tradition where friendships formed on the ice last a lifetime.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8" id="28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" t="0" r="-36" b="-1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2000250" y="2045294"/>
            <a:ext cx="14287500" cy="58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 spc="12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A JOURNEY THROUGH TIME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74707" y="3535480"/>
            <a:ext cx="14287500" cy="3559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6"/>
              </a:lnSpc>
            </a:pPr>
            <a:r>
              <a:rPr lang="en-US" b="true" sz="8700" spc="-3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How did a 500-year-old game become a </a:t>
            </a:r>
            <a:r>
              <a:rPr lang="en-US" b="true" sz="8700" spc="-3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Canadian classic</a:t>
            </a:r>
            <a:r>
              <a:rPr lang="en-US" b="true" sz="8700" spc="-3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7" id="7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" t="0" r="-36" b="-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25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428750" y="1133475"/>
            <a:ext cx="16859250" cy="378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10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500 YEARS OF HERITAGE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28750" y="1693069"/>
            <a:ext cx="16859250" cy="92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58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A JOURNEY THROUGH TIME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915260" y="3347704"/>
            <a:ext cx="1456182" cy="1456182"/>
            <a:chOff x="0" y="0"/>
            <a:chExt cx="1941576" cy="19415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1576" cy="1941576"/>
            </a:xfrm>
            <a:custGeom>
              <a:avLst/>
              <a:gdLst/>
              <a:ahLst/>
              <a:cxnLst/>
              <a:rect r="r" b="b" t="t" l="l"/>
              <a:pathLst>
                <a:path h="1941576" w="1941576">
                  <a:moveTo>
                    <a:pt x="0" y="970788"/>
                  </a:moveTo>
                  <a:cubicBezTo>
                    <a:pt x="0" y="434594"/>
                    <a:pt x="434594" y="0"/>
                    <a:pt x="970788" y="0"/>
                  </a:cubicBezTo>
                  <a:cubicBezTo>
                    <a:pt x="1506982" y="0"/>
                    <a:pt x="1941576" y="434594"/>
                    <a:pt x="1941576" y="970788"/>
                  </a:cubicBezTo>
                  <a:cubicBezTo>
                    <a:pt x="1941576" y="1506982"/>
                    <a:pt x="1506982" y="1941576"/>
                    <a:pt x="970788" y="1941576"/>
                  </a:cubicBezTo>
                  <a:cubicBezTo>
                    <a:pt x="434594" y="1941576"/>
                    <a:pt x="0" y="1506982"/>
                    <a:pt x="0" y="970788"/>
                  </a:cubicBezTo>
                  <a:close/>
                </a:path>
              </a:pathLst>
            </a:custGeom>
            <a:solidFill>
              <a:srgbClr val="061A40"/>
            </a:solidFill>
            <a:ln w="27432" cap="sq">
              <a:solidFill>
                <a:srgbClr val="3AA7FF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3357601" y="3790045"/>
            <a:ext cx="571500" cy="571500"/>
            <a:chOff x="0" y="0"/>
            <a:chExt cx="762000" cy="762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143038" y="5199745"/>
            <a:ext cx="5000625" cy="77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1541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43038" y="6217730"/>
            <a:ext cx="5000625" cy="449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b="true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SCOTLAND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43038" y="6820062"/>
            <a:ext cx="5000625" cy="1434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3"/>
              </a:lnSpc>
            </a:pPr>
            <a:r>
              <a:rPr lang="en-US" sz="2799" b="true">
                <a:solidFill>
                  <a:srgbClr val="FFFFFF">
                    <a:alpha val="69804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The first recorded game on frozen ponds in Paisley, Scotland.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249241" y="3325073"/>
            <a:ext cx="1456182" cy="1456182"/>
            <a:chOff x="0" y="0"/>
            <a:chExt cx="1941576" cy="194157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41576" cy="1941576"/>
            </a:xfrm>
            <a:custGeom>
              <a:avLst/>
              <a:gdLst/>
              <a:ahLst/>
              <a:cxnLst/>
              <a:rect r="r" b="b" t="t" l="l"/>
              <a:pathLst>
                <a:path h="1941576" w="1941576">
                  <a:moveTo>
                    <a:pt x="0" y="970788"/>
                  </a:moveTo>
                  <a:cubicBezTo>
                    <a:pt x="0" y="434594"/>
                    <a:pt x="434594" y="0"/>
                    <a:pt x="970788" y="0"/>
                  </a:cubicBezTo>
                  <a:cubicBezTo>
                    <a:pt x="1506982" y="0"/>
                    <a:pt x="1941576" y="434594"/>
                    <a:pt x="1941576" y="970788"/>
                  </a:cubicBezTo>
                  <a:cubicBezTo>
                    <a:pt x="1941576" y="1506982"/>
                    <a:pt x="1506982" y="1941576"/>
                    <a:pt x="970788" y="1941576"/>
                  </a:cubicBezTo>
                  <a:cubicBezTo>
                    <a:pt x="434594" y="1941576"/>
                    <a:pt x="0" y="1506982"/>
                    <a:pt x="0" y="970788"/>
                  </a:cubicBezTo>
                  <a:close/>
                </a:path>
              </a:pathLst>
            </a:custGeom>
            <a:solidFill>
              <a:srgbClr val="061A40"/>
            </a:solidFill>
            <a:ln w="27432" cap="sq">
              <a:solidFill>
                <a:srgbClr val="3AA7FF"/>
              </a:solidFill>
              <a:prstDash val="solid"/>
              <a:miter/>
            </a:ln>
          </p:spPr>
        </p:sp>
      </p:grpSp>
      <p:sp>
        <p:nvSpPr>
          <p:cNvPr name="TextBox 15" id="15"/>
          <p:cNvSpPr txBox="true"/>
          <p:nvPr/>
        </p:nvSpPr>
        <p:spPr>
          <a:xfrm rot="0">
            <a:off x="6477019" y="5199745"/>
            <a:ext cx="5000625" cy="77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1807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77019" y="6217730"/>
            <a:ext cx="5000625" cy="449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b="true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CANADA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477019" y="6775742"/>
            <a:ext cx="5000625" cy="1479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3"/>
              </a:lnSpc>
            </a:pPr>
            <a:r>
              <a:rPr lang="en-US" sz="2799" b="true">
                <a:solidFill>
                  <a:srgbClr val="FFFFFF">
                    <a:alpha val="69804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The Montreal Curling Club was founded, starting a national tradition.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583222" y="3347704"/>
            <a:ext cx="1456182" cy="1456182"/>
            <a:chOff x="0" y="0"/>
            <a:chExt cx="1941576" cy="194157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41576" cy="1941576"/>
            </a:xfrm>
            <a:custGeom>
              <a:avLst/>
              <a:gdLst/>
              <a:ahLst/>
              <a:cxnLst/>
              <a:rect r="r" b="b" t="t" l="l"/>
              <a:pathLst>
                <a:path h="1941576" w="1941576">
                  <a:moveTo>
                    <a:pt x="0" y="970788"/>
                  </a:moveTo>
                  <a:cubicBezTo>
                    <a:pt x="0" y="434594"/>
                    <a:pt x="434594" y="0"/>
                    <a:pt x="970788" y="0"/>
                  </a:cubicBezTo>
                  <a:cubicBezTo>
                    <a:pt x="1506982" y="0"/>
                    <a:pt x="1941576" y="434594"/>
                    <a:pt x="1941576" y="970788"/>
                  </a:cubicBezTo>
                  <a:cubicBezTo>
                    <a:pt x="1941576" y="1506982"/>
                    <a:pt x="1506982" y="1941576"/>
                    <a:pt x="970788" y="1941576"/>
                  </a:cubicBezTo>
                  <a:cubicBezTo>
                    <a:pt x="434594" y="1941576"/>
                    <a:pt x="0" y="1506982"/>
                    <a:pt x="0" y="970788"/>
                  </a:cubicBezTo>
                  <a:close/>
                </a:path>
              </a:pathLst>
            </a:custGeom>
            <a:solidFill>
              <a:srgbClr val="061A40"/>
            </a:solidFill>
            <a:ln w="27432" cap="sq">
              <a:solidFill>
                <a:srgbClr val="3AA7FF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8655863" y="3767414"/>
            <a:ext cx="642938" cy="571500"/>
            <a:chOff x="0" y="0"/>
            <a:chExt cx="857250" cy="762000"/>
          </a:xfrm>
        </p:grpSpPr>
        <p:sp>
          <p:nvSpPr>
            <p:cNvPr name="Freeform 21" id="21" descr="preencoded.png"/>
            <p:cNvSpPr/>
            <p:nvPr/>
          </p:nvSpPr>
          <p:spPr>
            <a:xfrm flipH="false" flipV="false" rot="0">
              <a:off x="0" y="0"/>
              <a:ext cx="857250" cy="762000"/>
            </a:xfrm>
            <a:custGeom>
              <a:avLst/>
              <a:gdLst/>
              <a:ahLst/>
              <a:cxnLst/>
              <a:rect r="r" b="b" t="t" l="l"/>
              <a:pathLst>
                <a:path h="762000" w="857250">
                  <a:moveTo>
                    <a:pt x="0" y="0"/>
                  </a:moveTo>
                  <a:lnTo>
                    <a:pt x="857250" y="0"/>
                  </a:lnTo>
                  <a:lnTo>
                    <a:pt x="85725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1811000" y="5199745"/>
            <a:ext cx="5000625" cy="77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1927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811000" y="6217730"/>
            <a:ext cx="5000625" cy="449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b="true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FIRST BRIER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811000" y="6775742"/>
            <a:ext cx="5000625" cy="1479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3"/>
              </a:lnSpc>
            </a:pPr>
            <a:r>
              <a:rPr lang="en-US" sz="2799" b="true">
                <a:solidFill>
                  <a:srgbClr val="FFFFFF">
                    <a:alpha val="69804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The first Brier was held in Toronto. Curling became a true Canadian national sport.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4025562" y="3807009"/>
            <a:ext cx="571500" cy="571500"/>
            <a:chOff x="0" y="0"/>
            <a:chExt cx="762000" cy="762000"/>
          </a:xfrm>
        </p:grpSpPr>
        <p:sp>
          <p:nvSpPr>
            <p:cNvPr name="Freeform 26" id="26" descr="preencoded.png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28" id="28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" t="0" r="-36" b="-1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945329" y="2611641"/>
            <a:ext cx="2057400" cy="2077650"/>
            <a:chOff x="0" y="0"/>
            <a:chExt cx="2743200" cy="2770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743200" cy="2770251"/>
            </a:xfrm>
            <a:custGeom>
              <a:avLst/>
              <a:gdLst/>
              <a:ahLst/>
              <a:cxnLst/>
              <a:rect r="r" b="b" t="t" l="l"/>
              <a:pathLst>
                <a:path h="2770251" w="2743200">
                  <a:moveTo>
                    <a:pt x="0" y="0"/>
                  </a:moveTo>
                  <a:lnTo>
                    <a:pt x="2743200" y="0"/>
                  </a:lnTo>
                  <a:lnTo>
                    <a:pt x="2743200" y="2770251"/>
                  </a:lnTo>
                  <a:lnTo>
                    <a:pt x="0" y="2770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93" t="0" r="-49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163800" y="9026157"/>
            <a:ext cx="2743200" cy="892693"/>
            <a:chOff x="0" y="0"/>
            <a:chExt cx="3657600" cy="1190257"/>
          </a:xfrm>
        </p:grpSpPr>
        <p:sp>
          <p:nvSpPr>
            <p:cNvPr name="Freeform 7" id="7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" t="0" r="-36" b="-1"/>
              </a:stretch>
            </a:blipFill>
          </p:spPr>
        </p:sp>
      </p:grpSp>
      <p:sp>
        <p:nvSpPr>
          <p:cNvPr name="AutoShape 8" id="8"/>
          <p:cNvSpPr/>
          <p:nvPr/>
        </p:nvSpPr>
        <p:spPr>
          <a:xfrm>
            <a:off x="1676395" y="5086350"/>
            <a:ext cx="14859005" cy="0"/>
          </a:xfrm>
          <a:prstGeom prst="line">
            <a:avLst/>
          </a:prstGeom>
          <a:ln cap="rnd" w="114300">
            <a:solidFill>
              <a:srgbClr val="A5F3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7455675" y="1560662"/>
            <a:ext cx="3376649" cy="52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b="true" sz="3300" spc="11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Fun Fact 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42061" y="3158610"/>
            <a:ext cx="10794654" cy="723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How many curling rinks in Canada?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752600" y="5723420"/>
            <a:ext cx="14300664" cy="2525258"/>
            <a:chOff x="0" y="0"/>
            <a:chExt cx="19067551" cy="336701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4300"/>
              <a:ext cx="14833600" cy="1937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37"/>
                </a:lnSpc>
              </a:pPr>
              <a:r>
                <a:rPr lang="en-US" b="true" sz="11400" spc="-4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“Nearly 1000”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512875" y="2273008"/>
              <a:ext cx="17554677" cy="1094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05"/>
                </a:lnSpc>
              </a:pPr>
              <a:r>
                <a:rPr lang="en-US" sz="5299" b="true">
                  <a:solidFill>
                    <a:srgbClr val="A5F3F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Curling rinks spread across the country! 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6670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428750" y="1409700"/>
            <a:ext cx="14287500" cy="4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spc="6">
                <a:solidFill>
                  <a:srgbClr val="3AA7FF"/>
                </a:solidFill>
                <a:latin typeface="Arimo Bold"/>
                <a:ea typeface="Arimo Bold"/>
                <a:cs typeface="Arimo Bold"/>
                <a:sym typeface="Arimo Bold"/>
              </a:rPr>
              <a:t>A CANADIAN TRADITION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28750" y="2278856"/>
            <a:ext cx="10988055" cy="123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86"/>
              </a:lnSpc>
            </a:pPr>
            <a:r>
              <a:rPr lang="en-US" sz="87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NATIONAL PASSION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28750" y="4141927"/>
            <a:ext cx="4347020" cy="1117949"/>
            <a:chOff x="0" y="0"/>
            <a:chExt cx="5796026" cy="14905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96026" cy="1490599"/>
            </a:xfrm>
            <a:custGeom>
              <a:avLst/>
              <a:gdLst/>
              <a:ahLst/>
              <a:cxnLst/>
              <a:rect r="r" b="b" t="t" l="l"/>
              <a:pathLst>
                <a:path h="1490599" w="5796026">
                  <a:moveTo>
                    <a:pt x="0" y="0"/>
                  </a:moveTo>
                  <a:lnTo>
                    <a:pt x="5796026" y="0"/>
                  </a:lnTo>
                  <a:lnTo>
                    <a:pt x="5796026" y="1490599"/>
                  </a:lnTo>
                  <a:lnTo>
                    <a:pt x="0" y="149059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563050" y="4273877"/>
            <a:ext cx="3836689" cy="42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SPORTSMANSHIP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204347" y="4141927"/>
            <a:ext cx="3323939" cy="1117949"/>
            <a:chOff x="0" y="0"/>
            <a:chExt cx="4431919" cy="149059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31919" cy="1490599"/>
            </a:xfrm>
            <a:custGeom>
              <a:avLst/>
              <a:gdLst/>
              <a:ahLst/>
              <a:cxnLst/>
              <a:rect r="r" b="b" t="t" l="l"/>
              <a:pathLst>
                <a:path h="1490599" w="4431919">
                  <a:moveTo>
                    <a:pt x="0" y="0"/>
                  </a:moveTo>
                  <a:lnTo>
                    <a:pt x="4431919" y="0"/>
                  </a:lnTo>
                  <a:lnTo>
                    <a:pt x="4431919" y="1490599"/>
                  </a:lnTo>
                  <a:lnTo>
                    <a:pt x="0" y="149059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6151285" y="4273877"/>
            <a:ext cx="2813675" cy="42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COMMUNITY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956940" y="4141927"/>
            <a:ext cx="3035046" cy="1117949"/>
            <a:chOff x="0" y="0"/>
            <a:chExt cx="4046728" cy="14905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046728" cy="1490599"/>
            </a:xfrm>
            <a:custGeom>
              <a:avLst/>
              <a:gdLst/>
              <a:ahLst/>
              <a:cxnLst/>
              <a:rect r="r" b="b" t="t" l="l"/>
              <a:pathLst>
                <a:path h="1490599" w="4046728">
                  <a:moveTo>
                    <a:pt x="0" y="0"/>
                  </a:moveTo>
                  <a:lnTo>
                    <a:pt x="4046728" y="0"/>
                  </a:lnTo>
                  <a:lnTo>
                    <a:pt x="4046728" y="1490599"/>
                  </a:lnTo>
                  <a:lnTo>
                    <a:pt x="0" y="149059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12062" y="4273877"/>
            <a:ext cx="2524801" cy="42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TRADITION</a:t>
            </a:r>
          </a:p>
        </p:txBody>
      </p:sp>
      <p:grpSp>
        <p:nvGrpSpPr>
          <p:cNvPr name="Group 15" id="15"/>
          <p:cNvGrpSpPr/>
          <p:nvPr/>
        </p:nvGrpSpPr>
        <p:grpSpPr>
          <a:xfrm rot="597840">
            <a:off x="15724870" y="864203"/>
            <a:ext cx="1682496" cy="2192464"/>
            <a:chOff x="0" y="0"/>
            <a:chExt cx="2243328" cy="2923286"/>
          </a:xfrm>
        </p:grpSpPr>
        <p:sp>
          <p:nvSpPr>
            <p:cNvPr name="Freeform 16" id="16" descr="A group of men standing in front of a trophy  Description automatically generated"/>
            <p:cNvSpPr/>
            <p:nvPr/>
          </p:nvSpPr>
          <p:spPr>
            <a:xfrm flipH="false" flipV="false" rot="0">
              <a:off x="0" y="0"/>
              <a:ext cx="2243328" cy="2923286"/>
            </a:xfrm>
            <a:custGeom>
              <a:avLst/>
              <a:gdLst/>
              <a:ahLst/>
              <a:cxnLst/>
              <a:rect r="r" b="b" t="t" l="l"/>
              <a:pathLst>
                <a:path h="2923286" w="2243328">
                  <a:moveTo>
                    <a:pt x="0" y="0"/>
                  </a:moveTo>
                  <a:lnTo>
                    <a:pt x="2243328" y="0"/>
                  </a:lnTo>
                  <a:lnTo>
                    <a:pt x="2243328" y="2923286"/>
                  </a:lnTo>
                  <a:lnTo>
                    <a:pt x="0" y="2923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0" r="0" b="-6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933446" y="3046809"/>
            <a:ext cx="3453860" cy="5933504"/>
            <a:chOff x="0" y="0"/>
            <a:chExt cx="4605147" cy="7911338"/>
          </a:xfrm>
        </p:grpSpPr>
        <p:sp>
          <p:nvSpPr>
            <p:cNvPr name="Freeform 18" id="18" descr="A group of people posing for a picture  Description automatically generated"/>
            <p:cNvSpPr/>
            <p:nvPr/>
          </p:nvSpPr>
          <p:spPr>
            <a:xfrm flipH="false" flipV="false" rot="0">
              <a:off x="0" y="0"/>
              <a:ext cx="4605147" cy="7911338"/>
            </a:xfrm>
            <a:custGeom>
              <a:avLst/>
              <a:gdLst/>
              <a:ahLst/>
              <a:cxnLst/>
              <a:rect r="r" b="b" t="t" l="l"/>
              <a:pathLst>
                <a:path h="7911338" w="4605147">
                  <a:moveTo>
                    <a:pt x="0" y="0"/>
                  </a:moveTo>
                  <a:lnTo>
                    <a:pt x="4605147" y="0"/>
                  </a:lnTo>
                  <a:lnTo>
                    <a:pt x="4605147" y="7911338"/>
                  </a:lnTo>
                  <a:lnTo>
                    <a:pt x="0" y="7911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" t="0" r="0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721901" y="5579631"/>
            <a:ext cx="11270132" cy="331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A5F3FC"/>
                </a:solidFill>
                <a:latin typeface="Arimo"/>
                <a:ea typeface="Arimo"/>
                <a:cs typeface="Arimo"/>
                <a:sym typeface="Arimo"/>
              </a:rPr>
              <a:t>The born of Brier </a:t>
            </a:r>
            <a:r>
              <a:rPr lang="en-US" sz="3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became the centerpeiece of Canadian curling culture. It grew into the most watched and attended curling event in the country. 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It </a:t>
            </a:r>
            <a:r>
              <a:rPr lang="en-US" sz="3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turned curling </a:t>
            </a:r>
            <a:r>
              <a:rPr lang="en-US" sz="36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from local games </a:t>
            </a:r>
            <a:r>
              <a:rPr lang="en-US" sz="3600" b="true">
                <a:solidFill>
                  <a:srgbClr val="A5F3FC"/>
                </a:solidFill>
                <a:latin typeface="Arimo Bold"/>
                <a:ea typeface="Arimo Bold"/>
                <a:cs typeface="Arimo Bold"/>
                <a:sym typeface="Arimo Bold"/>
              </a:rPr>
              <a:t>into a true national sport.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5165934" y="9394307"/>
            <a:ext cx="2743200" cy="892693"/>
            <a:chOff x="0" y="0"/>
            <a:chExt cx="3657600" cy="1190257"/>
          </a:xfrm>
        </p:grpSpPr>
        <p:sp>
          <p:nvSpPr>
            <p:cNvPr name="Freeform 21" id="21" descr="A logo with red and blue text  Description automatically generated"/>
            <p:cNvSpPr/>
            <p:nvPr/>
          </p:nvSpPr>
          <p:spPr>
            <a:xfrm flipH="false" flipV="false" rot="0">
              <a:off x="0" y="0"/>
              <a:ext cx="3657600" cy="1190244"/>
            </a:xfrm>
            <a:custGeom>
              <a:avLst/>
              <a:gdLst/>
              <a:ahLst/>
              <a:cxnLst/>
              <a:rect r="r" b="b" t="t" l="l"/>
              <a:pathLst>
                <a:path h="1190244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1190244"/>
                  </a:lnTo>
                  <a:lnTo>
                    <a:pt x="0" y="119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" t="0" r="-36" b="-1"/>
              </a:stretch>
            </a:blipFill>
          </p:spPr>
        </p:sp>
      </p:grpSp>
      <p:sp>
        <p:nvSpPr>
          <p:cNvPr name="AutoShape 22" id="22"/>
          <p:cNvSpPr/>
          <p:nvPr/>
        </p:nvSpPr>
        <p:spPr>
          <a:xfrm>
            <a:off x="1268540" y="5086350"/>
            <a:ext cx="3657469" cy="0"/>
          </a:xfrm>
          <a:prstGeom prst="line">
            <a:avLst/>
          </a:prstGeom>
          <a:ln cap="rnd" w="114300">
            <a:solidFill>
              <a:srgbClr val="A5F3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5541630" y="5086350"/>
            <a:ext cx="3657469" cy="0"/>
          </a:xfrm>
          <a:prstGeom prst="line">
            <a:avLst/>
          </a:prstGeom>
          <a:ln cap="rnd" w="114300">
            <a:solidFill>
              <a:srgbClr val="A5F3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9814720" y="5086350"/>
            <a:ext cx="2887115" cy="0"/>
          </a:xfrm>
          <a:prstGeom prst="line">
            <a:avLst/>
          </a:prstGeom>
          <a:ln cap="rnd" w="114300">
            <a:solidFill>
              <a:srgbClr val="A5F3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143000" y="9853326"/>
            <a:ext cx="3009387" cy="21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7"/>
              </a:lnSpc>
              <a:spcBef>
                <a:spcPct val="0"/>
              </a:spcBef>
            </a:pPr>
            <a:r>
              <a:rPr lang="en-US" b="true" sz="128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Copyright © PYCA.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DAHMvzVALvs</dc:identifier>
  <dcterms:modified xsi:type="dcterms:W3CDTF">2011-08-01T06:04:30Z</dcterms:modified>
  <cp:revision>1</cp:revision>
  <dc:title>PYCA Final .pptx</dc:title>
</cp:coreProperties>
</file>